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62" r:id="rId5"/>
    <p:sldId id="259" r:id="rId6"/>
    <p:sldId id="263" r:id="rId7"/>
    <p:sldId id="264" r:id="rId8"/>
    <p:sldId id="260" r:id="rId9"/>
    <p:sldId id="267" r:id="rId10"/>
    <p:sldId id="269" r:id="rId11"/>
    <p:sldId id="276" r:id="rId12"/>
    <p:sldId id="275" r:id="rId13"/>
    <p:sldId id="277" r:id="rId14"/>
    <p:sldId id="278" r:id="rId15"/>
  </p:sldIdLst>
  <p:sldSz cx="9144000" cy="6858000" type="screen4x3"/>
  <p:notesSz cx="9144000" cy="6858000"/>
  <p:embeddedFontLst>
    <p:embeddedFont>
      <p:font typeface="GOST type B" pitchFamily="34" charset="0"/>
      <p:regular r:id="rId18"/>
    </p:embeddedFont>
    <p:embeddedFont>
      <p:font typeface="Arial Black" pitchFamily="34" charset="0"/>
      <p:bold r:id="rId19"/>
    </p:embeddedFont>
    <p:embeddedFont>
      <p:font typeface="GOST type A" pitchFamily="34" charset="0"/>
      <p:regular r:id="rId20"/>
    </p:embeddedFont>
    <p:embeddedFont>
      <p:font typeface="Arial Unicode MS" pitchFamily="34" charset="-128"/>
      <p:regular r:id="rId21"/>
    </p:embeddedFont>
    <p:embeddedFont>
      <p:font typeface="Georgia" pitchFamily="18" charset="0"/>
      <p:regular r:id="rId22"/>
      <p:bold r:id="rId23"/>
      <p:italic r:id="rId24"/>
      <p:boldItalic r:id="rId25"/>
    </p:embeddedFont>
    <p:embeddedFont>
      <p:font typeface="Calibri" pitchFamily="34" charset="0"/>
      <p:regular r:id="rId26"/>
      <p:bold r:id="rId27"/>
      <p:italic r:id="rId28"/>
      <p:boldItalic r:id="rId29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66CC"/>
    <a:srgbClr val="FFCC00"/>
    <a:srgbClr val="0099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font" Target="fonts/font8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29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D125209-3C16-4055-97C8-232D57A4B38E}" type="datetimeFigureOut">
              <a:rPr lang="ru-RU"/>
              <a:pPr>
                <a:defRPr/>
              </a:pPr>
              <a:t>14.11.2014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BA910D6-3BEC-48E7-AA34-C8AE0466A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2E92F05-1FD2-4EA6-94A7-2A0FBDB3F0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59F3AC-B788-4367-9040-67B4D0CEC0A0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E11DCA-2709-4B65-9176-71704BBDF1ED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64B3B-9F8E-4357-93FF-F5A29F3BC945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6D8BA-E00A-47CC-A1FB-C2EB3CAB00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36B33-A205-4E67-B323-D474812486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F70F2-B984-498C-9A4B-AE723F7F63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43616-DA9A-4207-8844-638060BD33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A95FA-0400-4F29-9DE3-0527AC31B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EFB37-C7C9-4BA6-A1A4-80794CC3F5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D936F-A2C4-489A-A0D9-71DB78CEB7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DA938-3D6A-4ECE-AE00-E5F763527D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B1A33-CBB8-4303-942B-42EAF81C82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980C9-D510-4CBC-AD27-C1055C60D6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F57F9-ADA4-4343-9099-58EA79F08A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951C2-6AC1-45F0-8726-A2B58ED709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chemeClr val="bg1"/>
            </a:gs>
            <a:gs pos="10000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C83570D9-5994-4BE6-8D1A-E73D5E6FFA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785938"/>
            <a:ext cx="6248400" cy="2157412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dirty="0" smtClean="0">
                <a:latin typeface="GOST type B" pitchFamily="34" charset="0"/>
              </a:rPr>
              <a:t>ГЕОМЕТРИЧЕСКИЕ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 </a:t>
            </a:r>
            <a:r>
              <a:rPr lang="ru-RU" sz="4800" b="1" dirty="0" smtClean="0">
                <a:latin typeface="GOST type B" pitchFamily="34" charset="0"/>
              </a:rPr>
              <a:t>ПОСТРОЕНИЯ</a:t>
            </a:r>
          </a:p>
        </p:txBody>
      </p:sp>
      <p:sp>
        <p:nvSpPr>
          <p:cNvPr id="3075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AD7C0ED-A4A7-4FB6-A93A-65446EBF4AC1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12291" name="WordArt 2"/>
          <p:cNvSpPr>
            <a:spLocks noChangeArrowheads="1" noChangeShapeType="1" noTextEdit="1"/>
          </p:cNvSpPr>
          <p:nvPr/>
        </p:nvSpPr>
        <p:spPr bwMode="auto">
          <a:xfrm>
            <a:off x="685800" y="533400"/>
            <a:ext cx="7696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ДЕЛЕНИЕ ОКРУЖНОСТИ</a:t>
            </a:r>
          </a:p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на 3 равных частей</a:t>
            </a:r>
          </a:p>
        </p:txBody>
      </p:sp>
      <p:sp>
        <p:nvSpPr>
          <p:cNvPr id="12292" name="Овал 60"/>
          <p:cNvSpPr>
            <a:spLocks noChangeArrowheads="1"/>
          </p:cNvSpPr>
          <p:nvPr/>
        </p:nvSpPr>
        <p:spPr bwMode="auto">
          <a:xfrm>
            <a:off x="2428875" y="1947863"/>
            <a:ext cx="4286250" cy="428625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cxnSp>
        <p:nvCxnSpPr>
          <p:cNvPr id="12293" name="Прямая соединительная линия 61"/>
          <p:cNvCxnSpPr>
            <a:cxnSpLocks noChangeShapeType="1"/>
          </p:cNvCxnSpPr>
          <p:nvPr/>
        </p:nvCxnSpPr>
        <p:spPr bwMode="auto">
          <a:xfrm rot="16200000" flipH="1">
            <a:off x="2197100" y="4037013"/>
            <a:ext cx="4643438" cy="36512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lgDashDot"/>
            <a:round/>
            <a:headEnd/>
            <a:tailEnd/>
          </a:ln>
        </p:spPr>
      </p:cxnSp>
      <p:cxnSp>
        <p:nvCxnSpPr>
          <p:cNvPr id="12294" name="Прямая соединительная линия 62"/>
          <p:cNvCxnSpPr>
            <a:cxnSpLocks noChangeShapeType="1"/>
          </p:cNvCxnSpPr>
          <p:nvPr/>
        </p:nvCxnSpPr>
        <p:spPr bwMode="auto">
          <a:xfrm>
            <a:off x="1857375" y="4090988"/>
            <a:ext cx="51435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lgDashDot"/>
            <a:round/>
            <a:headEnd/>
            <a:tailEnd/>
          </a:ln>
        </p:spPr>
      </p:cxnSp>
      <p:sp>
        <p:nvSpPr>
          <p:cNvPr id="64" name="Дуга 63"/>
          <p:cNvSpPr/>
          <p:nvPr/>
        </p:nvSpPr>
        <p:spPr bwMode="auto">
          <a:xfrm rot="16200000">
            <a:off x="2464594" y="4055269"/>
            <a:ext cx="4214812" cy="4286250"/>
          </a:xfrm>
          <a:prstGeom prst="arc">
            <a:avLst>
              <a:gd name="adj1" fmla="val 17563961"/>
              <a:gd name="adj2" fmla="val 400012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cxnSp>
        <p:nvCxnSpPr>
          <p:cNvPr id="65" name="Прямая соединительная линия 64"/>
          <p:cNvCxnSpPr>
            <a:cxnSpLocks noChangeShapeType="1"/>
          </p:cNvCxnSpPr>
          <p:nvPr/>
        </p:nvCxnSpPr>
        <p:spPr bwMode="auto">
          <a:xfrm rot="5400000">
            <a:off x="2000250" y="2662238"/>
            <a:ext cx="3214687" cy="1785938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66" name="Прямая соединительная линия 65"/>
          <p:cNvCxnSpPr>
            <a:cxnSpLocks noChangeShapeType="1"/>
          </p:cNvCxnSpPr>
          <p:nvPr/>
        </p:nvCxnSpPr>
        <p:spPr bwMode="auto">
          <a:xfrm rot="16200000" flipH="1">
            <a:off x="3857625" y="2590801"/>
            <a:ext cx="3214687" cy="1928812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67" name="Прямая соединительная линия 66"/>
          <p:cNvCxnSpPr>
            <a:cxnSpLocks noChangeShapeType="1"/>
          </p:cNvCxnSpPr>
          <p:nvPr/>
        </p:nvCxnSpPr>
        <p:spPr bwMode="auto">
          <a:xfrm>
            <a:off x="2714625" y="5162550"/>
            <a:ext cx="3714750" cy="1588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4357688" y="6448425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1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2357438" y="4948238"/>
            <a:ext cx="357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2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6500813" y="4948238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3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4500563" y="1519238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8" grpId="0"/>
      <p:bldP spid="69" grpId="0"/>
      <p:bldP spid="70" grpId="0"/>
      <p:bldP spid="7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47CAEE2-F67A-415E-AF6D-AB11F3939EC4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13315" name="WordArt 2"/>
          <p:cNvSpPr>
            <a:spLocks noChangeArrowheads="1" noChangeShapeType="1" noTextEdit="1"/>
          </p:cNvSpPr>
          <p:nvPr/>
        </p:nvSpPr>
        <p:spPr bwMode="auto">
          <a:xfrm>
            <a:off x="685800" y="533400"/>
            <a:ext cx="7696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ДЕЛЕНИЕ ОКРУЖНОСТИ</a:t>
            </a:r>
          </a:p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на 6 равных частей</a:t>
            </a:r>
          </a:p>
        </p:txBody>
      </p:sp>
      <p:sp>
        <p:nvSpPr>
          <p:cNvPr id="13316" name="Овал 52"/>
          <p:cNvSpPr>
            <a:spLocks noChangeArrowheads="1"/>
          </p:cNvSpPr>
          <p:nvPr/>
        </p:nvSpPr>
        <p:spPr bwMode="auto">
          <a:xfrm>
            <a:off x="2428875" y="2071688"/>
            <a:ext cx="4286250" cy="428625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cxnSp>
        <p:nvCxnSpPr>
          <p:cNvPr id="13317" name="Прямая соединительная линия 53"/>
          <p:cNvCxnSpPr>
            <a:cxnSpLocks noChangeShapeType="1"/>
          </p:cNvCxnSpPr>
          <p:nvPr/>
        </p:nvCxnSpPr>
        <p:spPr bwMode="auto">
          <a:xfrm rot="16200000" flipH="1">
            <a:off x="2214563" y="4214813"/>
            <a:ext cx="4643437" cy="7143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lgDashDot"/>
            <a:round/>
            <a:headEnd/>
            <a:tailEnd/>
          </a:ln>
        </p:spPr>
      </p:cxnSp>
      <p:cxnSp>
        <p:nvCxnSpPr>
          <p:cNvPr id="13318" name="Прямая соединительная линия 54"/>
          <p:cNvCxnSpPr>
            <a:cxnSpLocks noChangeShapeType="1"/>
          </p:cNvCxnSpPr>
          <p:nvPr/>
        </p:nvCxnSpPr>
        <p:spPr bwMode="auto">
          <a:xfrm>
            <a:off x="1857375" y="4214813"/>
            <a:ext cx="51435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lgDashDot"/>
            <a:round/>
            <a:headEnd/>
            <a:tailEnd/>
          </a:ln>
        </p:spPr>
      </p:cxnSp>
      <p:sp>
        <p:nvSpPr>
          <p:cNvPr id="56" name="Дуга 55"/>
          <p:cNvSpPr/>
          <p:nvPr/>
        </p:nvSpPr>
        <p:spPr bwMode="auto">
          <a:xfrm rot="16200000">
            <a:off x="2464594" y="4179094"/>
            <a:ext cx="4214812" cy="4286250"/>
          </a:xfrm>
          <a:prstGeom prst="arc">
            <a:avLst>
              <a:gd name="adj1" fmla="val 17563961"/>
              <a:gd name="adj2" fmla="val 416984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57" name="Дуга 56"/>
          <p:cNvSpPr/>
          <p:nvPr/>
        </p:nvSpPr>
        <p:spPr bwMode="auto">
          <a:xfrm rot="5400000">
            <a:off x="2428875" y="-71437"/>
            <a:ext cx="4214813" cy="4357687"/>
          </a:xfrm>
          <a:prstGeom prst="arc">
            <a:avLst>
              <a:gd name="adj1" fmla="val 17563961"/>
              <a:gd name="adj2" fmla="val 402475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500563" y="6357938"/>
            <a:ext cx="357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1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6572250" y="5072063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3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2286000" y="5143500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2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4429125" y="1714500"/>
            <a:ext cx="357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4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2357438" y="3000375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5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6500813" y="3000375"/>
            <a:ext cx="428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6</a:t>
            </a:r>
          </a:p>
        </p:txBody>
      </p:sp>
      <p:cxnSp>
        <p:nvCxnSpPr>
          <p:cNvPr id="75" name="Прямая соединительная линия 74"/>
          <p:cNvCxnSpPr>
            <a:cxnSpLocks noChangeShapeType="1"/>
          </p:cNvCxnSpPr>
          <p:nvPr/>
        </p:nvCxnSpPr>
        <p:spPr bwMode="auto">
          <a:xfrm rot="5400000" flipH="1" flipV="1">
            <a:off x="1677194" y="4250532"/>
            <a:ext cx="2073275" cy="1587"/>
          </a:xfrm>
          <a:prstGeom prst="line">
            <a:avLst/>
          </a:prstGeom>
          <a:noFill/>
          <a:ln w="25400" algn="ctr">
            <a:solidFill>
              <a:srgbClr val="552579"/>
            </a:solidFill>
            <a:round/>
            <a:headEnd/>
            <a:tailEnd/>
          </a:ln>
        </p:spPr>
      </p:cxnSp>
      <p:cxnSp>
        <p:nvCxnSpPr>
          <p:cNvPr id="76" name="Прямая соединительная линия 75"/>
          <p:cNvCxnSpPr>
            <a:cxnSpLocks noChangeShapeType="1"/>
          </p:cNvCxnSpPr>
          <p:nvPr/>
        </p:nvCxnSpPr>
        <p:spPr bwMode="auto">
          <a:xfrm flipV="1">
            <a:off x="2714625" y="2071688"/>
            <a:ext cx="1785938" cy="1143000"/>
          </a:xfrm>
          <a:prstGeom prst="line">
            <a:avLst/>
          </a:prstGeom>
          <a:noFill/>
          <a:ln w="25400" algn="ctr">
            <a:solidFill>
              <a:srgbClr val="552579"/>
            </a:solidFill>
            <a:round/>
            <a:headEnd/>
            <a:tailEnd/>
          </a:ln>
        </p:spPr>
      </p:cxnSp>
      <p:cxnSp>
        <p:nvCxnSpPr>
          <p:cNvPr id="77" name="Прямая соединительная линия 76"/>
          <p:cNvCxnSpPr>
            <a:cxnSpLocks noChangeShapeType="1"/>
          </p:cNvCxnSpPr>
          <p:nvPr/>
        </p:nvCxnSpPr>
        <p:spPr bwMode="auto">
          <a:xfrm>
            <a:off x="4500563" y="2071688"/>
            <a:ext cx="1928812" cy="1071562"/>
          </a:xfrm>
          <a:prstGeom prst="line">
            <a:avLst/>
          </a:prstGeom>
          <a:noFill/>
          <a:ln w="25400" algn="ctr">
            <a:solidFill>
              <a:srgbClr val="552579"/>
            </a:solidFill>
            <a:round/>
            <a:headEnd/>
            <a:tailEnd/>
          </a:ln>
        </p:spPr>
      </p:cxnSp>
      <p:cxnSp>
        <p:nvCxnSpPr>
          <p:cNvPr id="78" name="Прямая соединительная линия 77"/>
          <p:cNvCxnSpPr>
            <a:cxnSpLocks noChangeShapeType="1"/>
          </p:cNvCxnSpPr>
          <p:nvPr/>
        </p:nvCxnSpPr>
        <p:spPr bwMode="auto">
          <a:xfrm rot="5400000">
            <a:off x="5358606" y="4214019"/>
            <a:ext cx="2143125" cy="1588"/>
          </a:xfrm>
          <a:prstGeom prst="line">
            <a:avLst/>
          </a:prstGeom>
          <a:noFill/>
          <a:ln w="25400" algn="ctr">
            <a:solidFill>
              <a:srgbClr val="552579"/>
            </a:solidFill>
            <a:round/>
            <a:headEnd/>
            <a:tailEnd/>
          </a:ln>
        </p:spPr>
      </p:cxnSp>
      <p:cxnSp>
        <p:nvCxnSpPr>
          <p:cNvPr id="79" name="Прямая соединительная линия 78"/>
          <p:cNvCxnSpPr>
            <a:cxnSpLocks noChangeShapeType="1"/>
            <a:endCxn id="13316" idx="4"/>
          </p:cNvCxnSpPr>
          <p:nvPr/>
        </p:nvCxnSpPr>
        <p:spPr bwMode="auto">
          <a:xfrm rot="10800000" flipV="1">
            <a:off x="4572000" y="5286375"/>
            <a:ext cx="1857375" cy="1071563"/>
          </a:xfrm>
          <a:prstGeom prst="line">
            <a:avLst/>
          </a:prstGeom>
          <a:noFill/>
          <a:ln w="25400" algn="ctr">
            <a:solidFill>
              <a:srgbClr val="552579"/>
            </a:solidFill>
            <a:round/>
            <a:headEnd/>
            <a:tailEnd/>
          </a:ln>
        </p:spPr>
      </p:cxnSp>
      <p:cxnSp>
        <p:nvCxnSpPr>
          <p:cNvPr id="80" name="Прямая соединительная линия 79"/>
          <p:cNvCxnSpPr>
            <a:cxnSpLocks noChangeShapeType="1"/>
            <a:stCxn id="13316" idx="4"/>
          </p:cNvCxnSpPr>
          <p:nvPr/>
        </p:nvCxnSpPr>
        <p:spPr bwMode="auto">
          <a:xfrm rot="5400000" flipH="1">
            <a:off x="3107531" y="4893469"/>
            <a:ext cx="1071563" cy="1857375"/>
          </a:xfrm>
          <a:prstGeom prst="line">
            <a:avLst/>
          </a:prstGeom>
          <a:noFill/>
          <a:ln w="25400" algn="ctr">
            <a:solidFill>
              <a:srgbClr val="552579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0"/>
                            </p:stCondLst>
                            <p:childTnLst>
                              <p:par>
                                <p:cTn id="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/>
      <p:bldP spid="59" grpId="0"/>
      <p:bldP spid="60" grpId="0"/>
      <p:bldP spid="72" grpId="0"/>
      <p:bldP spid="73" grpId="0"/>
      <p:bldP spid="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AFC250C-7F25-4686-9E66-C4F0F81CEF05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14339" name="WordArt 2"/>
          <p:cNvSpPr>
            <a:spLocks noChangeArrowheads="1" noChangeShapeType="1" noTextEdit="1"/>
          </p:cNvSpPr>
          <p:nvPr/>
        </p:nvSpPr>
        <p:spPr bwMode="auto">
          <a:xfrm>
            <a:off x="685800" y="533400"/>
            <a:ext cx="7772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ДЕЛЕНИЕ ОКРУЖНОСТИ</a:t>
            </a:r>
          </a:p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на 5 равных частей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228600" y="6096000"/>
            <a:ext cx="1828800" cy="533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rgbClr val="FF0000"/>
                </a:solidFill>
                <a:cs typeface="Arial" charset="0"/>
              </a:rPr>
              <a:t>R = [</a:t>
            </a:r>
            <a:r>
              <a:rPr lang="en-US" sz="2400" b="1" i="1">
                <a:solidFill>
                  <a:srgbClr val="FF0000"/>
                </a:solidFill>
              </a:rPr>
              <a:t>CE</a:t>
            </a:r>
            <a:r>
              <a:rPr lang="en-US" sz="2400" b="1" i="1">
                <a:solidFill>
                  <a:srgbClr val="FF0000"/>
                </a:solidFill>
                <a:cs typeface="Arial" charset="0"/>
              </a:rPr>
              <a:t>]</a:t>
            </a:r>
          </a:p>
        </p:txBody>
      </p:sp>
      <p:sp>
        <p:nvSpPr>
          <p:cNvPr id="14341" name="Овал 35"/>
          <p:cNvSpPr>
            <a:spLocks noChangeArrowheads="1"/>
          </p:cNvSpPr>
          <p:nvPr/>
        </p:nvSpPr>
        <p:spPr bwMode="auto">
          <a:xfrm>
            <a:off x="2428875" y="2133600"/>
            <a:ext cx="4286250" cy="428625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cxnSp>
        <p:nvCxnSpPr>
          <p:cNvPr id="14342" name="Прямая соединительная линия 36"/>
          <p:cNvCxnSpPr>
            <a:cxnSpLocks noChangeShapeType="1"/>
          </p:cNvCxnSpPr>
          <p:nvPr/>
        </p:nvCxnSpPr>
        <p:spPr bwMode="auto">
          <a:xfrm rot="5400000">
            <a:off x="2143919" y="4275931"/>
            <a:ext cx="485775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lgDashDot"/>
            <a:round/>
            <a:headEnd/>
            <a:tailEnd/>
          </a:ln>
        </p:spPr>
      </p:cxnSp>
      <p:cxnSp>
        <p:nvCxnSpPr>
          <p:cNvPr id="14343" name="Прямая соединительная линия 37"/>
          <p:cNvCxnSpPr>
            <a:cxnSpLocks noChangeShapeType="1"/>
          </p:cNvCxnSpPr>
          <p:nvPr/>
        </p:nvCxnSpPr>
        <p:spPr bwMode="auto">
          <a:xfrm>
            <a:off x="1857375" y="4276725"/>
            <a:ext cx="51435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lgDashDot"/>
            <a:round/>
            <a:headEnd/>
            <a:tailEnd/>
          </a:ln>
        </p:spPr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572000" y="1704975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1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643688" y="3633788"/>
            <a:ext cx="357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2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6000750" y="5919788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3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2786063" y="5919788"/>
            <a:ext cx="357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4</a:t>
            </a:r>
          </a:p>
        </p:txBody>
      </p:sp>
      <p:sp>
        <p:nvSpPr>
          <p:cNvPr id="43" name="Дуга 42"/>
          <p:cNvSpPr/>
          <p:nvPr/>
        </p:nvSpPr>
        <p:spPr bwMode="auto">
          <a:xfrm>
            <a:off x="357188" y="2133600"/>
            <a:ext cx="4214812" cy="4286250"/>
          </a:xfrm>
          <a:prstGeom prst="arc">
            <a:avLst>
              <a:gd name="adj1" fmla="val 17563961"/>
              <a:gd name="adj2" fmla="val 400012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cxnSp>
        <p:nvCxnSpPr>
          <p:cNvPr id="44" name="Прямая соединительная линия 43"/>
          <p:cNvCxnSpPr>
            <a:cxnSpLocks noChangeShapeType="1"/>
          </p:cNvCxnSpPr>
          <p:nvPr/>
        </p:nvCxnSpPr>
        <p:spPr bwMode="auto">
          <a:xfrm rot="5400000">
            <a:off x="1463675" y="4311650"/>
            <a:ext cx="4071938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5" name="Дуга 44"/>
          <p:cNvSpPr/>
          <p:nvPr/>
        </p:nvSpPr>
        <p:spPr bwMode="auto">
          <a:xfrm>
            <a:off x="1214438" y="1847850"/>
            <a:ext cx="4643437" cy="4786313"/>
          </a:xfrm>
          <a:prstGeom prst="arc">
            <a:avLst>
              <a:gd name="adj1" fmla="val 17269236"/>
              <a:gd name="adj2" fmla="val 181571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500563" y="4205288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2071688" y="420528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А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214688" y="427672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</a:t>
            </a:r>
          </a:p>
        </p:txBody>
      </p:sp>
      <p:cxnSp>
        <p:nvCxnSpPr>
          <p:cNvPr id="49" name="Прямая соединительная линия 48"/>
          <p:cNvCxnSpPr>
            <a:cxnSpLocks noChangeShapeType="1"/>
          </p:cNvCxnSpPr>
          <p:nvPr/>
        </p:nvCxnSpPr>
        <p:spPr bwMode="auto">
          <a:xfrm rot="16200000" flipH="1">
            <a:off x="4143375" y="2562225"/>
            <a:ext cx="2143125" cy="1285875"/>
          </a:xfrm>
          <a:prstGeom prst="line">
            <a:avLst/>
          </a:prstGeom>
          <a:noFill/>
          <a:ln w="3175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50" name="Прямая со стрелкой 49"/>
          <p:cNvCxnSpPr>
            <a:cxnSpLocks noChangeShapeType="1"/>
          </p:cNvCxnSpPr>
          <p:nvPr/>
        </p:nvCxnSpPr>
        <p:spPr bwMode="auto">
          <a:xfrm rot="5400000" flipH="1" flipV="1">
            <a:off x="2964656" y="2669382"/>
            <a:ext cx="2143125" cy="1071562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214813" y="1704975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</a:t>
            </a:r>
          </a:p>
        </p:txBody>
      </p:sp>
      <p:cxnSp>
        <p:nvCxnSpPr>
          <p:cNvPr id="52" name="Прямая соединительная линия 51"/>
          <p:cNvCxnSpPr>
            <a:cxnSpLocks noChangeShapeType="1"/>
          </p:cNvCxnSpPr>
          <p:nvPr/>
        </p:nvCxnSpPr>
        <p:spPr bwMode="auto">
          <a:xfrm rot="16200000" flipH="1">
            <a:off x="2893219" y="4241007"/>
            <a:ext cx="142875" cy="7143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3" name="Прямая соединительная линия 52"/>
          <p:cNvCxnSpPr>
            <a:cxnSpLocks noChangeShapeType="1"/>
          </p:cNvCxnSpPr>
          <p:nvPr/>
        </p:nvCxnSpPr>
        <p:spPr bwMode="auto">
          <a:xfrm rot="16200000" flipH="1">
            <a:off x="3893344" y="4241007"/>
            <a:ext cx="142875" cy="7143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4" name="Прямоугольник 53"/>
          <p:cNvSpPr>
            <a:spLocks noChangeArrowheads="1"/>
          </p:cNvSpPr>
          <p:nvPr/>
        </p:nvSpPr>
        <p:spPr bwMode="auto">
          <a:xfrm>
            <a:off x="5203825" y="2952750"/>
            <a:ext cx="434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i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endParaRPr lang="ru-RU" i="1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3143250" y="191928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</a:t>
            </a:r>
            <a:endParaRPr lang="ru-RU"/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5929313" y="4276725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Е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3429000" y="6205538"/>
            <a:ext cx="357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К</a:t>
            </a:r>
          </a:p>
        </p:txBody>
      </p:sp>
      <p:cxnSp>
        <p:nvCxnSpPr>
          <p:cNvPr id="58" name="Прямая соединительная линия 57"/>
          <p:cNvCxnSpPr>
            <a:cxnSpLocks noChangeShapeType="1"/>
          </p:cNvCxnSpPr>
          <p:nvPr/>
        </p:nvCxnSpPr>
        <p:spPr bwMode="auto">
          <a:xfrm>
            <a:off x="4572000" y="2133600"/>
            <a:ext cx="2071688" cy="1571625"/>
          </a:xfrm>
          <a:prstGeom prst="line">
            <a:avLst/>
          </a:prstGeom>
          <a:noFill/>
          <a:ln w="31750" algn="ctr">
            <a:solidFill>
              <a:schemeClr val="accent5">
                <a:lumMod val="50000"/>
              </a:schemeClr>
            </a:solidFill>
            <a:round/>
            <a:headEnd/>
            <a:tailEnd/>
          </a:ln>
        </p:spPr>
      </p:cxnSp>
      <p:cxnSp>
        <p:nvCxnSpPr>
          <p:cNvPr id="59" name="Прямая соединительная линия 58"/>
          <p:cNvCxnSpPr>
            <a:cxnSpLocks noChangeShapeType="1"/>
            <a:stCxn id="14341" idx="0"/>
          </p:cNvCxnSpPr>
          <p:nvPr/>
        </p:nvCxnSpPr>
        <p:spPr bwMode="auto">
          <a:xfrm rot="-5400000" flipH="1" flipV="1">
            <a:off x="2786063" y="1847850"/>
            <a:ext cx="1500188" cy="2071687"/>
          </a:xfrm>
          <a:prstGeom prst="line">
            <a:avLst/>
          </a:prstGeom>
          <a:noFill/>
          <a:ln w="31750" algn="ctr">
            <a:solidFill>
              <a:schemeClr val="accent5">
                <a:lumMod val="50000"/>
              </a:schemeClr>
            </a:solidFill>
            <a:round/>
            <a:headEnd/>
            <a:tailEnd/>
          </a:ln>
        </p:spPr>
      </p:cxnSp>
      <p:cxnSp>
        <p:nvCxnSpPr>
          <p:cNvPr id="60" name="Прямая соединительная линия 59"/>
          <p:cNvCxnSpPr>
            <a:cxnSpLocks noChangeShapeType="1"/>
          </p:cNvCxnSpPr>
          <p:nvPr/>
        </p:nvCxnSpPr>
        <p:spPr bwMode="auto">
          <a:xfrm rot="16200000" flipH="1">
            <a:off x="1714500" y="4419601"/>
            <a:ext cx="2357437" cy="785812"/>
          </a:xfrm>
          <a:prstGeom prst="line">
            <a:avLst/>
          </a:prstGeom>
          <a:noFill/>
          <a:ln w="31750" algn="ctr">
            <a:solidFill>
              <a:schemeClr val="accent5">
                <a:lumMod val="50000"/>
              </a:schemeClr>
            </a:solidFill>
            <a:round/>
            <a:headEnd/>
            <a:tailEnd/>
          </a:ln>
        </p:spPr>
      </p:cxnSp>
      <p:cxnSp>
        <p:nvCxnSpPr>
          <p:cNvPr id="61" name="Прямая соединительная линия 60"/>
          <p:cNvCxnSpPr>
            <a:cxnSpLocks noChangeShapeType="1"/>
          </p:cNvCxnSpPr>
          <p:nvPr/>
        </p:nvCxnSpPr>
        <p:spPr bwMode="auto">
          <a:xfrm rot="5400000">
            <a:off x="5179219" y="4455319"/>
            <a:ext cx="2214563" cy="714375"/>
          </a:xfrm>
          <a:prstGeom prst="line">
            <a:avLst/>
          </a:prstGeom>
          <a:noFill/>
          <a:ln w="31750" algn="ctr">
            <a:solidFill>
              <a:schemeClr val="accent5">
                <a:lumMod val="50000"/>
              </a:schemeClr>
            </a:solidFill>
            <a:round/>
            <a:headEnd/>
            <a:tailEnd/>
          </a:ln>
        </p:spPr>
      </p:cxnSp>
      <p:cxnSp>
        <p:nvCxnSpPr>
          <p:cNvPr id="62" name="Прямая соединительная линия 61"/>
          <p:cNvCxnSpPr>
            <a:cxnSpLocks noChangeShapeType="1"/>
          </p:cNvCxnSpPr>
          <p:nvPr/>
        </p:nvCxnSpPr>
        <p:spPr bwMode="auto">
          <a:xfrm flipV="1">
            <a:off x="3286125" y="5919788"/>
            <a:ext cx="2643188" cy="71437"/>
          </a:xfrm>
          <a:prstGeom prst="line">
            <a:avLst/>
          </a:prstGeom>
          <a:noFill/>
          <a:ln w="31750" algn="ctr">
            <a:solidFill>
              <a:schemeClr val="accent5">
                <a:lumMod val="50000"/>
              </a:schemeClr>
            </a:solidFill>
            <a:round/>
            <a:headEnd/>
            <a:tailEnd/>
          </a:ln>
        </p:spPr>
      </p:cxnSp>
      <p:sp>
        <p:nvSpPr>
          <p:cNvPr id="63" name="Дуга 62"/>
          <p:cNvSpPr/>
          <p:nvPr/>
        </p:nvSpPr>
        <p:spPr bwMode="auto">
          <a:xfrm rot="6069812">
            <a:off x="6192838" y="3182938"/>
            <a:ext cx="571500" cy="571500"/>
          </a:xfrm>
          <a:prstGeom prst="arc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64" name="Дуга 63"/>
          <p:cNvSpPr/>
          <p:nvPr/>
        </p:nvSpPr>
        <p:spPr bwMode="auto">
          <a:xfrm rot="9075272">
            <a:off x="5835650" y="5427663"/>
            <a:ext cx="458788" cy="509587"/>
          </a:xfrm>
          <a:prstGeom prst="arc">
            <a:avLst>
              <a:gd name="adj1" fmla="val 17377995"/>
              <a:gd name="adj2" fmla="val 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65" name="Дуга 64"/>
          <p:cNvSpPr/>
          <p:nvPr/>
        </p:nvSpPr>
        <p:spPr bwMode="auto">
          <a:xfrm rot="15406217">
            <a:off x="3200400" y="5834063"/>
            <a:ext cx="571500" cy="571500"/>
          </a:xfrm>
          <a:prstGeom prst="arc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66" name="Дуга 65"/>
          <p:cNvSpPr/>
          <p:nvPr/>
        </p:nvSpPr>
        <p:spPr bwMode="auto">
          <a:xfrm rot="18125038">
            <a:off x="2332038" y="3579813"/>
            <a:ext cx="495300" cy="552450"/>
          </a:xfrm>
          <a:prstGeom prst="arc">
            <a:avLst>
              <a:gd name="adj1" fmla="val 16509501"/>
              <a:gd name="adj2" fmla="val 131500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2214563" y="3348038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0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0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3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0"/>
                            </p:stCondLst>
                            <p:childTnLst>
                              <p:par>
                                <p:cTn id="1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7000"/>
                            </p:stCondLst>
                            <p:childTnLst>
                              <p:par>
                                <p:cTn id="1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9000"/>
                            </p:stCondLst>
                            <p:childTnLst>
                              <p:par>
                                <p:cTn id="1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1" grpId="0" animBg="1"/>
      <p:bldP spid="39" grpId="0"/>
      <p:bldP spid="40" grpId="0"/>
      <p:bldP spid="41" grpId="0"/>
      <p:bldP spid="42" grpId="0"/>
      <p:bldP spid="43" grpId="0" animBg="1"/>
      <p:bldP spid="45" grpId="0" animBg="1"/>
      <p:bldP spid="46" grpId="0"/>
      <p:bldP spid="47" grpId="0"/>
      <p:bldP spid="48" grpId="0"/>
      <p:bldP spid="51" grpId="0"/>
      <p:bldP spid="54" grpId="0"/>
      <p:bldP spid="55" grpId="0"/>
      <p:bldP spid="56" grpId="0"/>
      <p:bldP spid="57" grpId="0"/>
      <p:bldP spid="63" grpId="0" animBg="1"/>
      <p:bldP spid="64" grpId="0" animBg="1"/>
      <p:bldP spid="65" grpId="0" animBg="1"/>
      <p:bldP spid="66" grpId="0" animBg="1"/>
      <p:bldP spid="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вал 6"/>
          <p:cNvSpPr>
            <a:spLocks noChangeArrowheads="1"/>
          </p:cNvSpPr>
          <p:nvPr/>
        </p:nvSpPr>
        <p:spPr bwMode="auto">
          <a:xfrm>
            <a:off x="2428875" y="1905000"/>
            <a:ext cx="4286250" cy="4286250"/>
          </a:xfrm>
          <a:prstGeom prst="ellips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cxnSp>
        <p:nvCxnSpPr>
          <p:cNvPr id="15363" name="Прямая соединительная линия 2"/>
          <p:cNvCxnSpPr>
            <a:cxnSpLocks noChangeShapeType="1"/>
          </p:cNvCxnSpPr>
          <p:nvPr/>
        </p:nvCxnSpPr>
        <p:spPr bwMode="auto">
          <a:xfrm rot="5400000">
            <a:off x="2143919" y="4047331"/>
            <a:ext cx="4857750" cy="1588"/>
          </a:xfrm>
          <a:prstGeom prst="line">
            <a:avLst/>
          </a:prstGeom>
          <a:noFill/>
          <a:ln w="15875" algn="ctr">
            <a:solidFill>
              <a:schemeClr val="tx1"/>
            </a:solidFill>
            <a:prstDash val="lgDashDot"/>
            <a:round/>
            <a:headEnd/>
            <a:tailEnd/>
          </a:ln>
        </p:spPr>
      </p:cxnSp>
      <p:cxnSp>
        <p:nvCxnSpPr>
          <p:cNvPr id="15364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1857375" y="4048125"/>
            <a:ext cx="5143500" cy="1588"/>
          </a:xfrm>
          <a:prstGeom prst="line">
            <a:avLst/>
          </a:prstGeom>
          <a:noFill/>
          <a:ln w="15875" algn="ctr">
            <a:solidFill>
              <a:schemeClr val="tx1"/>
            </a:solidFill>
            <a:prstDash val="lgDashDot"/>
            <a:round/>
            <a:headEnd/>
            <a:tailEnd/>
          </a:ln>
        </p:spPr>
      </p:cxnSp>
      <p:sp>
        <p:nvSpPr>
          <p:cNvPr id="15365" name="TextBox 10"/>
          <p:cNvSpPr txBox="1">
            <a:spLocks noChangeArrowheads="1"/>
          </p:cNvSpPr>
          <p:nvPr/>
        </p:nvSpPr>
        <p:spPr bwMode="auto">
          <a:xfrm>
            <a:off x="4643438" y="1404938"/>
            <a:ext cx="357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1</a:t>
            </a:r>
          </a:p>
        </p:txBody>
      </p:sp>
      <p:sp>
        <p:nvSpPr>
          <p:cNvPr id="15366" name="TextBox 12"/>
          <p:cNvSpPr txBox="1">
            <a:spLocks noChangeArrowheads="1"/>
          </p:cNvSpPr>
          <p:nvPr/>
        </p:nvSpPr>
        <p:spPr bwMode="auto">
          <a:xfrm>
            <a:off x="6786563" y="3476625"/>
            <a:ext cx="357187" cy="4000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2</a:t>
            </a:r>
          </a:p>
        </p:txBody>
      </p:sp>
      <p:sp>
        <p:nvSpPr>
          <p:cNvPr id="15367" name="TextBox 14"/>
          <p:cNvSpPr txBox="1">
            <a:spLocks noChangeArrowheads="1"/>
          </p:cNvSpPr>
          <p:nvPr/>
        </p:nvSpPr>
        <p:spPr bwMode="auto">
          <a:xfrm>
            <a:off x="6072188" y="5691188"/>
            <a:ext cx="285750" cy="4000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3</a:t>
            </a:r>
          </a:p>
        </p:txBody>
      </p:sp>
      <p:sp>
        <p:nvSpPr>
          <p:cNvPr id="15368" name="TextBox 16"/>
          <p:cNvSpPr txBox="1">
            <a:spLocks noChangeArrowheads="1"/>
          </p:cNvSpPr>
          <p:nvPr/>
        </p:nvSpPr>
        <p:spPr bwMode="auto">
          <a:xfrm>
            <a:off x="2786063" y="5834063"/>
            <a:ext cx="357187" cy="4000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4</a:t>
            </a:r>
          </a:p>
        </p:txBody>
      </p:sp>
      <p:sp>
        <p:nvSpPr>
          <p:cNvPr id="52" name="Дуга 51"/>
          <p:cNvSpPr/>
          <p:nvPr/>
        </p:nvSpPr>
        <p:spPr bwMode="auto">
          <a:xfrm>
            <a:off x="1214438" y="1619250"/>
            <a:ext cx="4643437" cy="4786313"/>
          </a:xfrm>
          <a:prstGeom prst="arc">
            <a:avLst>
              <a:gd name="adj1" fmla="val 17269236"/>
              <a:gd name="adj2" fmla="val 181571"/>
            </a:avLst>
          </a:prstGeom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15370" name="TextBox 52"/>
          <p:cNvSpPr txBox="1">
            <a:spLocks noChangeArrowheads="1"/>
          </p:cNvSpPr>
          <p:nvPr/>
        </p:nvSpPr>
        <p:spPr bwMode="auto">
          <a:xfrm>
            <a:off x="4643438" y="4048125"/>
            <a:ext cx="357187" cy="3698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</a:t>
            </a:r>
          </a:p>
        </p:txBody>
      </p:sp>
      <p:sp>
        <p:nvSpPr>
          <p:cNvPr id="15371" name="TextBox 53"/>
          <p:cNvSpPr txBox="1">
            <a:spLocks noChangeArrowheads="1"/>
          </p:cNvSpPr>
          <p:nvPr/>
        </p:nvSpPr>
        <p:spPr bwMode="auto">
          <a:xfrm>
            <a:off x="2071688" y="4048125"/>
            <a:ext cx="285750" cy="3698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А</a:t>
            </a:r>
          </a:p>
        </p:txBody>
      </p:sp>
      <p:sp>
        <p:nvSpPr>
          <p:cNvPr id="15372" name="TextBox 54"/>
          <p:cNvSpPr txBox="1">
            <a:spLocks noChangeArrowheads="1"/>
          </p:cNvSpPr>
          <p:nvPr/>
        </p:nvSpPr>
        <p:spPr bwMode="auto">
          <a:xfrm>
            <a:off x="3143250" y="4048125"/>
            <a:ext cx="285750" cy="3698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</a:t>
            </a:r>
          </a:p>
        </p:txBody>
      </p:sp>
      <p:cxnSp>
        <p:nvCxnSpPr>
          <p:cNvPr id="15373" name="Прямая соединительная линия 56"/>
          <p:cNvCxnSpPr>
            <a:cxnSpLocks noChangeShapeType="1"/>
          </p:cNvCxnSpPr>
          <p:nvPr/>
        </p:nvCxnSpPr>
        <p:spPr bwMode="auto">
          <a:xfrm rot="16200000" flipH="1">
            <a:off x="4143375" y="2333625"/>
            <a:ext cx="2143125" cy="1285875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4" name="Прямая со стрелкой 26"/>
          <p:cNvCxnSpPr>
            <a:cxnSpLocks noChangeShapeType="1"/>
          </p:cNvCxnSpPr>
          <p:nvPr/>
        </p:nvCxnSpPr>
        <p:spPr bwMode="auto">
          <a:xfrm rot="5400000" flipH="1" flipV="1">
            <a:off x="2964656" y="2440782"/>
            <a:ext cx="2143125" cy="1071562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75" name="Прямая соединительная линия 63"/>
          <p:cNvCxnSpPr>
            <a:cxnSpLocks noChangeShapeType="1"/>
          </p:cNvCxnSpPr>
          <p:nvPr/>
        </p:nvCxnSpPr>
        <p:spPr bwMode="auto">
          <a:xfrm rot="16200000" flipH="1">
            <a:off x="2893219" y="4012407"/>
            <a:ext cx="142875" cy="71437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6" name="Прямая соединительная линия 65"/>
          <p:cNvCxnSpPr>
            <a:cxnSpLocks noChangeShapeType="1"/>
          </p:cNvCxnSpPr>
          <p:nvPr/>
        </p:nvCxnSpPr>
        <p:spPr bwMode="auto">
          <a:xfrm rot="16200000" flipH="1">
            <a:off x="3893344" y="4012407"/>
            <a:ext cx="142875" cy="71437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377" name="TextBox 92"/>
          <p:cNvSpPr txBox="1">
            <a:spLocks noChangeArrowheads="1"/>
          </p:cNvSpPr>
          <p:nvPr/>
        </p:nvSpPr>
        <p:spPr bwMode="auto">
          <a:xfrm>
            <a:off x="5929313" y="4048125"/>
            <a:ext cx="357187" cy="3698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Е</a:t>
            </a:r>
          </a:p>
        </p:txBody>
      </p:sp>
      <p:cxnSp>
        <p:nvCxnSpPr>
          <p:cNvPr id="15378" name="Прямая соединительная линия 33"/>
          <p:cNvCxnSpPr>
            <a:cxnSpLocks noChangeShapeType="1"/>
          </p:cNvCxnSpPr>
          <p:nvPr/>
        </p:nvCxnSpPr>
        <p:spPr bwMode="auto">
          <a:xfrm>
            <a:off x="4572000" y="1905000"/>
            <a:ext cx="2071688" cy="1571625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9" name="Прямая соединительная линия 39"/>
          <p:cNvCxnSpPr>
            <a:cxnSpLocks noChangeShapeType="1"/>
            <a:stCxn id="15362" idx="0"/>
          </p:cNvCxnSpPr>
          <p:nvPr/>
        </p:nvCxnSpPr>
        <p:spPr bwMode="auto">
          <a:xfrm rot="-5400000" flipH="1" flipV="1">
            <a:off x="2857500" y="1619250"/>
            <a:ext cx="1428750" cy="20002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80" name="Прямая соединительная линия 41"/>
          <p:cNvCxnSpPr>
            <a:cxnSpLocks noChangeShapeType="1"/>
          </p:cNvCxnSpPr>
          <p:nvPr/>
        </p:nvCxnSpPr>
        <p:spPr bwMode="auto">
          <a:xfrm rot="16200000" flipH="1">
            <a:off x="1714500" y="4191000"/>
            <a:ext cx="2357438" cy="642938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81" name="Прямая соединительная линия 45"/>
          <p:cNvCxnSpPr>
            <a:cxnSpLocks noChangeShapeType="1"/>
          </p:cNvCxnSpPr>
          <p:nvPr/>
        </p:nvCxnSpPr>
        <p:spPr bwMode="auto">
          <a:xfrm rot="5400000">
            <a:off x="5179219" y="4226719"/>
            <a:ext cx="2214563" cy="714375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82" name="Прямая соединительная линия 48"/>
          <p:cNvCxnSpPr>
            <a:cxnSpLocks noChangeShapeType="1"/>
          </p:cNvCxnSpPr>
          <p:nvPr/>
        </p:nvCxnSpPr>
        <p:spPr bwMode="auto">
          <a:xfrm>
            <a:off x="3214688" y="5691188"/>
            <a:ext cx="2714625" cy="1587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383" name="TextBox 99"/>
          <p:cNvSpPr txBox="1">
            <a:spLocks noChangeArrowheads="1"/>
          </p:cNvSpPr>
          <p:nvPr/>
        </p:nvSpPr>
        <p:spPr bwMode="auto">
          <a:xfrm>
            <a:off x="2143125" y="3119438"/>
            <a:ext cx="357188" cy="36988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5</a:t>
            </a:r>
          </a:p>
        </p:txBody>
      </p:sp>
      <p:cxnSp>
        <p:nvCxnSpPr>
          <p:cNvPr id="38" name="Прямая со стрелкой 37"/>
          <p:cNvCxnSpPr/>
          <p:nvPr/>
        </p:nvCxnSpPr>
        <p:spPr bwMode="auto">
          <a:xfrm>
            <a:off x="4572000" y="4048125"/>
            <a:ext cx="1285875" cy="1588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 bwMode="auto">
          <a:xfrm>
            <a:off x="4643438" y="1905000"/>
            <a:ext cx="1214437" cy="428625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 bwMode="auto">
          <a:xfrm rot="16200000" flipH="1">
            <a:off x="5679282" y="2512218"/>
            <a:ext cx="1143000" cy="785813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 bwMode="auto">
          <a:xfrm rot="5400000" flipH="1" flipV="1">
            <a:off x="2428875" y="2476500"/>
            <a:ext cx="1000125" cy="714375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 bwMode="auto">
          <a:xfrm flipV="1">
            <a:off x="3286125" y="1905000"/>
            <a:ext cx="1285875" cy="428625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 bwMode="auto">
          <a:xfrm>
            <a:off x="3214688" y="5691188"/>
            <a:ext cx="1428750" cy="500062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 bwMode="auto">
          <a:xfrm rot="5400000">
            <a:off x="1892300" y="4011613"/>
            <a:ext cx="1357313" cy="1587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 bwMode="auto">
          <a:xfrm rot="16200000" flipH="1">
            <a:off x="2393156" y="4869657"/>
            <a:ext cx="1000125" cy="642938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 bwMode="auto">
          <a:xfrm rot="5400000">
            <a:off x="5929312" y="4119563"/>
            <a:ext cx="1357313" cy="71438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 bwMode="auto">
          <a:xfrm rot="5400000" flipH="1" flipV="1">
            <a:off x="5786438" y="4905375"/>
            <a:ext cx="928688" cy="642937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/>
          <p:nvPr/>
        </p:nvCxnSpPr>
        <p:spPr bwMode="auto">
          <a:xfrm flipV="1">
            <a:off x="4572000" y="5691188"/>
            <a:ext cx="1357313" cy="500062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04" name="Дуга 103"/>
          <p:cNvSpPr/>
          <p:nvPr/>
        </p:nvSpPr>
        <p:spPr bwMode="auto">
          <a:xfrm rot="6069812">
            <a:off x="5407025" y="1882775"/>
            <a:ext cx="571500" cy="571500"/>
          </a:xfrm>
          <a:prstGeom prst="arc">
            <a:avLst>
              <a:gd name="adj1" fmla="val 16200000"/>
              <a:gd name="adj2" fmla="val 20069698"/>
            </a:avLst>
          </a:prstGeom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105" name="Дуга 104"/>
          <p:cNvSpPr/>
          <p:nvPr/>
        </p:nvSpPr>
        <p:spPr bwMode="auto">
          <a:xfrm rot="10248046">
            <a:off x="6407150" y="4170363"/>
            <a:ext cx="687388" cy="669925"/>
          </a:xfrm>
          <a:prstGeom prst="arc">
            <a:avLst>
              <a:gd name="adj1" fmla="val 16200000"/>
              <a:gd name="adj2" fmla="val 20069698"/>
            </a:avLst>
          </a:prstGeom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106" name="Дуга 105"/>
          <p:cNvSpPr/>
          <p:nvPr/>
        </p:nvSpPr>
        <p:spPr bwMode="auto">
          <a:xfrm rot="18216353">
            <a:off x="2331244" y="4675981"/>
            <a:ext cx="687388" cy="669925"/>
          </a:xfrm>
          <a:prstGeom prst="arc">
            <a:avLst>
              <a:gd name="adj1" fmla="val 16200000"/>
              <a:gd name="adj2" fmla="val 20069698"/>
            </a:avLst>
          </a:prstGeom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107" name="Дуга 106"/>
          <p:cNvSpPr/>
          <p:nvPr/>
        </p:nvSpPr>
        <p:spPr bwMode="auto">
          <a:xfrm rot="19392850">
            <a:off x="2682875" y="2366963"/>
            <a:ext cx="800100" cy="638175"/>
          </a:xfrm>
          <a:prstGeom prst="arc">
            <a:avLst>
              <a:gd name="adj1" fmla="val 18056265"/>
              <a:gd name="adj2" fmla="val 21233288"/>
            </a:avLst>
          </a:prstGeom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108" name="Прямоугольник 107"/>
          <p:cNvSpPr>
            <a:spLocks noChangeArrowheads="1"/>
          </p:cNvSpPr>
          <p:nvPr/>
        </p:nvSpPr>
        <p:spPr bwMode="auto">
          <a:xfrm>
            <a:off x="4914900" y="3657600"/>
            <a:ext cx="419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00CC00"/>
                </a:solidFill>
              </a:rPr>
              <a:t>R</a:t>
            </a:r>
            <a:r>
              <a:rPr lang="ru-RU" sz="2000" b="1" i="1" baseline="-25000">
                <a:solidFill>
                  <a:srgbClr val="00CC00"/>
                </a:solidFill>
              </a:rPr>
              <a:t> </a:t>
            </a:r>
            <a:endParaRPr lang="ru-RU" sz="2000" i="1"/>
          </a:p>
        </p:txBody>
      </p:sp>
      <p:sp>
        <p:nvSpPr>
          <p:cNvPr id="15400" name="WordArt 2"/>
          <p:cNvSpPr>
            <a:spLocks noChangeArrowheads="1" noChangeShapeType="1" noTextEdit="1"/>
          </p:cNvSpPr>
          <p:nvPr/>
        </p:nvSpPr>
        <p:spPr bwMode="auto">
          <a:xfrm>
            <a:off x="685800" y="533400"/>
            <a:ext cx="7772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ДЕЛЕНИЕ ОКРУЖНОСТИ</a:t>
            </a:r>
          </a:p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на 10 равных частей</a:t>
            </a: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228600" y="6096000"/>
            <a:ext cx="1828800" cy="533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rgbClr val="00CC00"/>
                </a:solidFill>
              </a:rPr>
              <a:t>R = [OE]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05" grpId="0" animBg="1"/>
      <p:bldP spid="106" grpId="0" animBg="1"/>
      <p:bldP spid="107" grpId="0" animBg="1"/>
      <p:bldP spid="108" grpId="0"/>
      <p:bldP spid="4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вал 6"/>
          <p:cNvSpPr>
            <a:spLocks noChangeArrowheads="1"/>
          </p:cNvSpPr>
          <p:nvPr/>
        </p:nvSpPr>
        <p:spPr bwMode="auto">
          <a:xfrm>
            <a:off x="2428875" y="2057400"/>
            <a:ext cx="4286250" cy="4286250"/>
          </a:xfrm>
          <a:prstGeom prst="ellips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cxnSp>
        <p:nvCxnSpPr>
          <p:cNvPr id="16387" name="Прямая соединительная линия 2"/>
          <p:cNvCxnSpPr>
            <a:cxnSpLocks noChangeShapeType="1"/>
          </p:cNvCxnSpPr>
          <p:nvPr/>
        </p:nvCxnSpPr>
        <p:spPr bwMode="auto">
          <a:xfrm rot="5400000">
            <a:off x="2143919" y="4199731"/>
            <a:ext cx="4857750" cy="1588"/>
          </a:xfrm>
          <a:prstGeom prst="line">
            <a:avLst/>
          </a:prstGeom>
          <a:noFill/>
          <a:ln w="15875" algn="ctr">
            <a:solidFill>
              <a:schemeClr val="tx1"/>
            </a:solidFill>
            <a:prstDash val="lgDashDot"/>
            <a:round/>
            <a:headEnd/>
            <a:tailEnd/>
          </a:ln>
        </p:spPr>
      </p:cxnSp>
      <p:cxnSp>
        <p:nvCxnSpPr>
          <p:cNvPr id="16388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2071688" y="4200525"/>
            <a:ext cx="4929187" cy="1588"/>
          </a:xfrm>
          <a:prstGeom prst="line">
            <a:avLst/>
          </a:prstGeom>
          <a:noFill/>
          <a:ln w="15875" algn="ctr">
            <a:solidFill>
              <a:schemeClr val="tx1"/>
            </a:solidFill>
            <a:prstDash val="lgDashDot"/>
            <a:round/>
            <a:headEnd/>
            <a:tailEnd/>
          </a:ln>
        </p:spPr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643438" y="1557338"/>
            <a:ext cx="357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1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072188" y="2343150"/>
            <a:ext cx="357187" cy="4000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2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786563" y="4271963"/>
            <a:ext cx="285750" cy="4000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3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572125" y="6057900"/>
            <a:ext cx="357188" cy="4000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4</a:t>
            </a:r>
          </a:p>
        </p:txBody>
      </p:sp>
      <p:sp>
        <p:nvSpPr>
          <p:cNvPr id="16393" name="TextBox 52"/>
          <p:cNvSpPr txBox="1">
            <a:spLocks noChangeArrowheads="1"/>
          </p:cNvSpPr>
          <p:nvPr/>
        </p:nvSpPr>
        <p:spPr bwMode="auto">
          <a:xfrm>
            <a:off x="4643438" y="4200525"/>
            <a:ext cx="357187" cy="3698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</a:t>
            </a:r>
          </a:p>
        </p:txBody>
      </p:sp>
      <p:sp>
        <p:nvSpPr>
          <p:cNvPr id="16394" name="TextBox 53"/>
          <p:cNvSpPr txBox="1">
            <a:spLocks noChangeArrowheads="1"/>
          </p:cNvSpPr>
          <p:nvPr/>
        </p:nvSpPr>
        <p:spPr bwMode="auto">
          <a:xfrm>
            <a:off x="2071688" y="4200525"/>
            <a:ext cx="285750" cy="3698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А</a:t>
            </a:r>
          </a:p>
        </p:txBody>
      </p:sp>
      <p:sp>
        <p:nvSpPr>
          <p:cNvPr id="16395" name="TextBox 54"/>
          <p:cNvSpPr txBox="1">
            <a:spLocks noChangeArrowheads="1"/>
          </p:cNvSpPr>
          <p:nvPr/>
        </p:nvSpPr>
        <p:spPr bwMode="auto">
          <a:xfrm>
            <a:off x="3143250" y="4200525"/>
            <a:ext cx="285750" cy="3698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</a:t>
            </a:r>
          </a:p>
        </p:txBody>
      </p:sp>
      <p:cxnSp>
        <p:nvCxnSpPr>
          <p:cNvPr id="16396" name="Прямая соединительная линия 63"/>
          <p:cNvCxnSpPr>
            <a:cxnSpLocks noChangeShapeType="1"/>
          </p:cNvCxnSpPr>
          <p:nvPr/>
        </p:nvCxnSpPr>
        <p:spPr bwMode="auto">
          <a:xfrm rot="16200000" flipH="1">
            <a:off x="2893219" y="4164807"/>
            <a:ext cx="142875" cy="71437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7" name="Прямая соединительная линия 65"/>
          <p:cNvCxnSpPr>
            <a:cxnSpLocks noChangeShapeType="1"/>
          </p:cNvCxnSpPr>
          <p:nvPr/>
        </p:nvCxnSpPr>
        <p:spPr bwMode="auto">
          <a:xfrm rot="16200000" flipH="1">
            <a:off x="3893344" y="4164807"/>
            <a:ext cx="142875" cy="71437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6398" name="TextBox 91"/>
          <p:cNvSpPr txBox="1">
            <a:spLocks noChangeArrowheads="1"/>
          </p:cNvSpPr>
          <p:nvPr/>
        </p:nvSpPr>
        <p:spPr bwMode="auto">
          <a:xfrm>
            <a:off x="3143250" y="1843088"/>
            <a:ext cx="428625" cy="36988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</a:t>
            </a:r>
            <a:endParaRPr lang="ru-RU"/>
          </a:p>
        </p:txBody>
      </p:sp>
      <p:sp>
        <p:nvSpPr>
          <p:cNvPr id="59" name="Дуга 58"/>
          <p:cNvSpPr/>
          <p:nvPr/>
        </p:nvSpPr>
        <p:spPr bwMode="auto">
          <a:xfrm rot="6069812">
            <a:off x="5835650" y="2392363"/>
            <a:ext cx="571500" cy="571500"/>
          </a:xfrm>
          <a:prstGeom prst="arc">
            <a:avLst/>
          </a:prstGeom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62" name="Дуга 61"/>
          <p:cNvSpPr/>
          <p:nvPr/>
        </p:nvSpPr>
        <p:spPr bwMode="auto">
          <a:xfrm rot="8465289">
            <a:off x="6481763" y="4019550"/>
            <a:ext cx="609600" cy="673100"/>
          </a:xfrm>
          <a:prstGeom prst="arc">
            <a:avLst>
              <a:gd name="adj1" fmla="val 17419672"/>
              <a:gd name="adj2" fmla="val 0"/>
            </a:avLst>
          </a:prstGeom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63" name="Дуга 62"/>
          <p:cNvSpPr/>
          <p:nvPr/>
        </p:nvSpPr>
        <p:spPr bwMode="auto">
          <a:xfrm rot="17212089">
            <a:off x="2284413" y="4627563"/>
            <a:ext cx="571500" cy="571500"/>
          </a:xfrm>
          <a:prstGeom prst="arc">
            <a:avLst>
              <a:gd name="adj1" fmla="val 17320946"/>
              <a:gd name="adj2" fmla="val 0"/>
            </a:avLst>
          </a:prstGeom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3214688" y="6200775"/>
            <a:ext cx="357187" cy="4000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5</a:t>
            </a:r>
          </a:p>
        </p:txBody>
      </p:sp>
      <p:cxnSp>
        <p:nvCxnSpPr>
          <p:cNvPr id="37" name="Прямая со стрелкой 36"/>
          <p:cNvCxnSpPr>
            <a:cxnSpLocks noChangeShapeType="1"/>
          </p:cNvCxnSpPr>
          <p:nvPr/>
        </p:nvCxnSpPr>
        <p:spPr bwMode="auto">
          <a:xfrm rot="5400000">
            <a:off x="2570956" y="3271044"/>
            <a:ext cx="1857375" cy="1588"/>
          </a:xfrm>
          <a:prstGeom prst="straightConnector1">
            <a:avLst/>
          </a:prstGeom>
          <a:noFill/>
          <a:ln w="41275" algn="ctr">
            <a:solidFill>
              <a:srgbClr val="0033CC"/>
            </a:solidFill>
            <a:prstDash val="sysDash"/>
            <a:round/>
            <a:headEnd type="arrow" w="med" len="med"/>
            <a:tailEnd/>
          </a:ln>
        </p:spPr>
      </p:cxnSp>
      <p:cxnSp>
        <p:nvCxnSpPr>
          <p:cNvPr id="39" name="Прямая со стрелкой 38"/>
          <p:cNvCxnSpPr>
            <a:cxnSpLocks noChangeShapeType="1"/>
          </p:cNvCxnSpPr>
          <p:nvPr/>
        </p:nvCxnSpPr>
        <p:spPr bwMode="auto">
          <a:xfrm rot="10800000">
            <a:off x="4572000" y="2057400"/>
            <a:ext cx="1714500" cy="857250"/>
          </a:xfrm>
          <a:prstGeom prst="straightConnector1">
            <a:avLst/>
          </a:prstGeom>
          <a:noFill/>
          <a:ln w="31750" algn="ctr">
            <a:solidFill>
              <a:srgbClr val="0033CC"/>
            </a:solidFill>
            <a:round/>
            <a:headEnd/>
            <a:tailEnd/>
          </a:ln>
        </p:spPr>
      </p:cxnSp>
      <p:cxnSp>
        <p:nvCxnSpPr>
          <p:cNvPr id="45" name="Прямая со стрелкой 44"/>
          <p:cNvCxnSpPr>
            <a:cxnSpLocks noChangeShapeType="1"/>
          </p:cNvCxnSpPr>
          <p:nvPr/>
        </p:nvCxnSpPr>
        <p:spPr bwMode="auto">
          <a:xfrm rot="16200000" flipV="1">
            <a:off x="5607844" y="3593306"/>
            <a:ext cx="1714500" cy="357188"/>
          </a:xfrm>
          <a:prstGeom prst="straightConnector1">
            <a:avLst/>
          </a:prstGeom>
          <a:noFill/>
          <a:ln w="31750" algn="ctr">
            <a:solidFill>
              <a:srgbClr val="0033CC"/>
            </a:solidFill>
            <a:round/>
            <a:headEnd/>
            <a:tailEnd/>
          </a:ln>
        </p:spPr>
      </p:cxnSp>
      <p:cxnSp>
        <p:nvCxnSpPr>
          <p:cNvPr id="50" name="Прямая со стрелкой 49"/>
          <p:cNvCxnSpPr>
            <a:cxnSpLocks noChangeShapeType="1"/>
          </p:cNvCxnSpPr>
          <p:nvPr/>
        </p:nvCxnSpPr>
        <p:spPr bwMode="auto">
          <a:xfrm rot="10800000" flipV="1">
            <a:off x="2857500" y="2057400"/>
            <a:ext cx="1712913" cy="857250"/>
          </a:xfrm>
          <a:prstGeom prst="straightConnector1">
            <a:avLst/>
          </a:prstGeom>
          <a:noFill/>
          <a:ln w="31750" algn="ctr">
            <a:solidFill>
              <a:srgbClr val="0033CC"/>
            </a:solidFill>
            <a:round/>
            <a:headEnd/>
            <a:tailEnd/>
          </a:ln>
        </p:spPr>
      </p:cxnSp>
      <p:cxnSp>
        <p:nvCxnSpPr>
          <p:cNvPr id="75" name="Прямая со стрелкой 74"/>
          <p:cNvCxnSpPr>
            <a:cxnSpLocks noChangeShapeType="1"/>
          </p:cNvCxnSpPr>
          <p:nvPr/>
        </p:nvCxnSpPr>
        <p:spPr bwMode="auto">
          <a:xfrm rot="5400000" flipH="1" flipV="1">
            <a:off x="1821657" y="3593306"/>
            <a:ext cx="1714500" cy="357187"/>
          </a:xfrm>
          <a:prstGeom prst="straightConnector1">
            <a:avLst/>
          </a:prstGeom>
          <a:noFill/>
          <a:ln w="31750" algn="ctr">
            <a:solidFill>
              <a:srgbClr val="0033CC"/>
            </a:solidFill>
            <a:round/>
            <a:headEnd/>
            <a:tailEnd/>
          </a:ln>
        </p:spPr>
      </p:cxnSp>
      <p:cxnSp>
        <p:nvCxnSpPr>
          <p:cNvPr id="84" name="Прямая со стрелкой 83"/>
          <p:cNvCxnSpPr>
            <a:cxnSpLocks noChangeShapeType="1"/>
          </p:cNvCxnSpPr>
          <p:nvPr/>
        </p:nvCxnSpPr>
        <p:spPr bwMode="auto">
          <a:xfrm rot="16200000" flipV="1">
            <a:off x="2286001" y="4843462"/>
            <a:ext cx="1428750" cy="1000125"/>
          </a:xfrm>
          <a:prstGeom prst="straightConnector1">
            <a:avLst/>
          </a:prstGeom>
          <a:noFill/>
          <a:ln w="31750" algn="ctr">
            <a:solidFill>
              <a:srgbClr val="0033CC"/>
            </a:solidFill>
            <a:round/>
            <a:headEnd/>
            <a:tailEnd/>
          </a:ln>
        </p:spPr>
      </p:cxnSp>
      <p:cxnSp>
        <p:nvCxnSpPr>
          <p:cNvPr id="86" name="Прямая со стрелкой 85"/>
          <p:cNvCxnSpPr>
            <a:cxnSpLocks noChangeShapeType="1"/>
          </p:cNvCxnSpPr>
          <p:nvPr/>
        </p:nvCxnSpPr>
        <p:spPr bwMode="auto">
          <a:xfrm rot="10800000">
            <a:off x="3500438" y="6057900"/>
            <a:ext cx="2143125" cy="1588"/>
          </a:xfrm>
          <a:prstGeom prst="straightConnector1">
            <a:avLst/>
          </a:prstGeom>
          <a:noFill/>
          <a:ln w="31750" algn="ctr">
            <a:solidFill>
              <a:srgbClr val="0033CC"/>
            </a:solidFill>
            <a:round/>
            <a:headEnd/>
            <a:tailEnd/>
          </a:ln>
        </p:spPr>
      </p:cxnSp>
      <p:cxnSp>
        <p:nvCxnSpPr>
          <p:cNvPr id="88" name="Прямая со стрелкой 87"/>
          <p:cNvCxnSpPr>
            <a:cxnSpLocks noChangeShapeType="1"/>
          </p:cNvCxnSpPr>
          <p:nvPr/>
        </p:nvCxnSpPr>
        <p:spPr bwMode="auto">
          <a:xfrm rot="5400000">
            <a:off x="5428457" y="4844256"/>
            <a:ext cx="1428750" cy="998537"/>
          </a:xfrm>
          <a:prstGeom prst="straightConnector1">
            <a:avLst/>
          </a:prstGeom>
          <a:noFill/>
          <a:ln w="31750" algn="ctr">
            <a:solidFill>
              <a:srgbClr val="0033CC"/>
            </a:solidFill>
            <a:round/>
            <a:headEnd/>
            <a:tailEnd/>
          </a:ln>
        </p:spPr>
      </p:cxnSp>
      <p:sp>
        <p:nvSpPr>
          <p:cNvPr id="99" name="Дуга 98"/>
          <p:cNvSpPr/>
          <p:nvPr/>
        </p:nvSpPr>
        <p:spPr bwMode="auto">
          <a:xfrm rot="9075272">
            <a:off x="5481638" y="5448300"/>
            <a:ext cx="609600" cy="673100"/>
          </a:xfrm>
          <a:prstGeom prst="arc">
            <a:avLst>
              <a:gd name="adj1" fmla="val 17419672"/>
              <a:gd name="adj2" fmla="val 0"/>
            </a:avLst>
          </a:prstGeom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101" name="Дуга 100"/>
          <p:cNvSpPr/>
          <p:nvPr/>
        </p:nvSpPr>
        <p:spPr bwMode="auto">
          <a:xfrm rot="18747834">
            <a:off x="2546350" y="2889250"/>
            <a:ext cx="571500" cy="571500"/>
          </a:xfrm>
          <a:prstGeom prst="arc">
            <a:avLst/>
          </a:prstGeom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102" name="Дуга 101"/>
          <p:cNvSpPr/>
          <p:nvPr/>
        </p:nvSpPr>
        <p:spPr bwMode="auto">
          <a:xfrm rot="14613997">
            <a:off x="3525838" y="5797550"/>
            <a:ext cx="571500" cy="571500"/>
          </a:xfrm>
          <a:prstGeom prst="arc">
            <a:avLst>
              <a:gd name="adj1" fmla="val 15375008"/>
              <a:gd name="adj2" fmla="val 0"/>
            </a:avLst>
          </a:prstGeom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104" name="Прямоугольник 103"/>
          <p:cNvSpPr>
            <a:spLocks noChangeArrowheads="1"/>
          </p:cNvSpPr>
          <p:nvPr/>
        </p:nvSpPr>
        <p:spPr bwMode="auto">
          <a:xfrm>
            <a:off x="3071813" y="3271838"/>
            <a:ext cx="350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33CC"/>
                </a:solidFill>
              </a:rPr>
              <a:t>R</a:t>
            </a:r>
            <a:endParaRPr lang="ru-RU" i="1"/>
          </a:p>
        </p:txBody>
      </p:sp>
      <p:sp>
        <p:nvSpPr>
          <p:cNvPr id="107" name="Дуга 106"/>
          <p:cNvSpPr/>
          <p:nvPr/>
        </p:nvSpPr>
        <p:spPr bwMode="auto">
          <a:xfrm>
            <a:off x="357188" y="2057400"/>
            <a:ext cx="4214812" cy="4286250"/>
          </a:xfrm>
          <a:prstGeom prst="arc">
            <a:avLst>
              <a:gd name="adj1" fmla="val 17563961"/>
              <a:gd name="adj2" fmla="val 400012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2143125" y="4772025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6</a:t>
            </a: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2500313" y="2557463"/>
            <a:ext cx="357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7</a:t>
            </a:r>
          </a:p>
        </p:txBody>
      </p:sp>
      <p:cxnSp>
        <p:nvCxnSpPr>
          <p:cNvPr id="16418" name="Прямая соединительная линия 37"/>
          <p:cNvCxnSpPr>
            <a:cxnSpLocks noChangeShapeType="1"/>
          </p:cNvCxnSpPr>
          <p:nvPr/>
        </p:nvCxnSpPr>
        <p:spPr bwMode="auto">
          <a:xfrm rot="5400000">
            <a:off x="1465263" y="4164013"/>
            <a:ext cx="40719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6419" name="WordArt 2"/>
          <p:cNvSpPr>
            <a:spLocks noChangeArrowheads="1" noChangeShapeType="1" noTextEdit="1"/>
          </p:cNvSpPr>
          <p:nvPr/>
        </p:nvSpPr>
        <p:spPr bwMode="auto">
          <a:xfrm>
            <a:off x="685800" y="533400"/>
            <a:ext cx="7772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ДЕЛЕНИЕ ОКРУЖНОСТИ</a:t>
            </a:r>
          </a:p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на 7 равных частей</a:t>
            </a:r>
          </a:p>
        </p:txBody>
      </p:sp>
      <p:sp>
        <p:nvSpPr>
          <p:cNvPr id="41" name="Rectangle 17"/>
          <p:cNvSpPr>
            <a:spLocks noChangeArrowheads="1"/>
          </p:cNvSpPr>
          <p:nvPr/>
        </p:nvSpPr>
        <p:spPr bwMode="auto">
          <a:xfrm>
            <a:off x="228600" y="6096000"/>
            <a:ext cx="1828800" cy="533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rgbClr val="0033CC"/>
                </a:solidFill>
              </a:rPr>
              <a:t>R = [BD]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1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00"/>
                            </p:stCondLst>
                            <p:childTnLst>
                              <p:par>
                                <p:cTn id="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000"/>
                            </p:stCondLst>
                            <p:childTnLst>
                              <p:par>
                                <p:cTn id="9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7" grpId="0"/>
      <p:bldP spid="59" grpId="0" animBg="1"/>
      <p:bldP spid="62" grpId="0" animBg="1"/>
      <p:bldP spid="63" grpId="0" animBg="1"/>
      <p:bldP spid="100" grpId="0"/>
      <p:bldP spid="99" grpId="0" animBg="1"/>
      <p:bldP spid="101" grpId="0" animBg="1"/>
      <p:bldP spid="102" grpId="0" animBg="1"/>
      <p:bldP spid="104" grpId="0"/>
      <p:bldP spid="108" grpId="0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41FCB8D-17C0-4022-9C7C-1C627CB76DFA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4099" name="WordArt 5"/>
          <p:cNvSpPr>
            <a:spLocks noChangeArrowheads="1" noChangeShapeType="1" noTextEdit="1"/>
          </p:cNvSpPr>
          <p:nvPr/>
        </p:nvSpPr>
        <p:spPr bwMode="auto">
          <a:xfrm>
            <a:off x="533400" y="685800"/>
            <a:ext cx="807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ГЕОМЕТРИЧЕСКОЕ  ПОСТРОЕНИЕ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752600"/>
            <a:ext cx="8229600" cy="47244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²"/>
            </a:pPr>
            <a:r>
              <a:rPr lang="ru-RU" sz="3600" i="1" smtClean="0">
                <a:latin typeface="GOST type A" pitchFamily="34" charset="0"/>
              </a:rPr>
              <a:t>Деление отрезка на равные части;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²"/>
            </a:pPr>
            <a:r>
              <a:rPr lang="ru-RU" sz="3600" i="1" smtClean="0">
                <a:latin typeface="GOST type A" pitchFamily="34" charset="0"/>
              </a:rPr>
              <a:t>Деление угла на равные части;</a:t>
            </a:r>
            <a:endParaRPr lang="en-US" sz="3600" i="1" smtClean="0">
              <a:latin typeface="GOST type 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²"/>
            </a:pPr>
            <a:r>
              <a:rPr lang="ru-RU" sz="3600" i="1" smtClean="0">
                <a:latin typeface="GOST type A" pitchFamily="34" charset="0"/>
              </a:rPr>
              <a:t>Нахождение центра дуги;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²"/>
            </a:pPr>
            <a:r>
              <a:rPr lang="ru-RU" sz="3600" i="1" smtClean="0">
                <a:latin typeface="GOST type A" pitchFamily="34" charset="0"/>
              </a:rPr>
              <a:t>Деление окружностей на равные части</a:t>
            </a:r>
            <a:r>
              <a:rPr lang="en-US" sz="3600" i="1" smtClean="0">
                <a:latin typeface="GOST type A" pitchFamily="34" charset="0"/>
              </a:rPr>
              <a:t>.</a:t>
            </a:r>
            <a:endParaRPr lang="ru-RU" sz="3600" i="1" smtClean="0">
              <a:latin typeface="GOST type A" pitchFamily="34" charset="0"/>
            </a:endParaRPr>
          </a:p>
          <a:p>
            <a:pPr eaLnBrk="1" hangingPunct="1">
              <a:buFont typeface="Wingdings" pitchFamily="2" charset="2"/>
              <a:buChar char="²"/>
            </a:pPr>
            <a:endParaRPr lang="ru-RU" i="1" smtClean="0">
              <a:latin typeface="GOST type 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шш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715000" y="3554413"/>
            <a:ext cx="3200400" cy="2846387"/>
          </a:xfrm>
          <a:noFill/>
        </p:spPr>
      </p:pic>
      <p:sp>
        <p:nvSpPr>
          <p:cNvPr id="5123" name="Номер слайда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CA8B1D5-E0C9-4E70-8B91-3B538DCEC699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5124" name="WordArt 3"/>
          <p:cNvSpPr>
            <a:spLocks noChangeArrowheads="1" noChangeShapeType="1" noTextEdit="1"/>
          </p:cNvSpPr>
          <p:nvPr/>
        </p:nvSpPr>
        <p:spPr bwMode="auto">
          <a:xfrm>
            <a:off x="609600" y="685800"/>
            <a:ext cx="8001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ГЕОМЕТРИЧЕСКОЕ  ПОСТРОЕНИЕ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05000"/>
            <a:ext cx="8229600" cy="3886200"/>
          </a:xfrm>
        </p:spPr>
        <p:txBody>
          <a:bodyPr/>
          <a:lstStyle/>
          <a:p>
            <a:pPr algn="ctr"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ru-RU" sz="3600" i="1" smtClean="0">
                <a:latin typeface="GOST type A" pitchFamily="34" charset="0"/>
              </a:rPr>
              <a:t>Графический способ решения</a:t>
            </a:r>
          </a:p>
          <a:p>
            <a:pPr algn="ctr"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ru-RU" sz="3600" i="1" smtClean="0">
                <a:latin typeface="GOST type A" pitchFamily="34" charset="0"/>
              </a:rPr>
              <a:t>геометрических задач на плоскости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ru-RU" sz="3600" i="1" smtClean="0">
                <a:latin typeface="GOST type A" pitchFamily="34" charset="0"/>
              </a:rPr>
              <a:t>  при помощи чертежных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ru-RU" sz="3600" i="1" smtClean="0">
                <a:latin typeface="GOST type A" pitchFamily="34" charset="0"/>
              </a:rPr>
              <a:t>      инструментов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A5826EE-A239-4EAA-A432-792CD236B224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6147" name="WordArt 2"/>
          <p:cNvSpPr>
            <a:spLocks noChangeArrowheads="1" noChangeShapeType="1" noTextEdit="1"/>
          </p:cNvSpPr>
          <p:nvPr/>
        </p:nvSpPr>
        <p:spPr bwMode="auto">
          <a:xfrm>
            <a:off x="990600" y="533400"/>
            <a:ext cx="6934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ДЕЛЕНИЕ ОТРЕЗКА</a:t>
            </a:r>
          </a:p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на равные части</a:t>
            </a:r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3200400" y="3810000"/>
            <a:ext cx="27432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819400" y="3352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hlink"/>
                </a:solidFill>
              </a:rPr>
              <a:t>А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5943600" y="3352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hlink"/>
                </a:solidFill>
              </a:rPr>
              <a:t>В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4572000" y="2667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i="1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 flipV="1">
            <a:off x="4419600" y="44196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hlink"/>
                </a:solidFill>
                <a:cs typeface="Arial" charset="0"/>
              </a:rPr>
              <a:t>•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4419600" y="27432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hlink"/>
                </a:solidFill>
                <a:cs typeface="Arial" charset="0"/>
              </a:rPr>
              <a:t>•</a:t>
            </a:r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457200" y="5105400"/>
            <a:ext cx="1524000" cy="533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rgbClr val="FF0000"/>
                </a:solidFill>
                <a:cs typeface="Arial" charset="0"/>
              </a:rPr>
              <a:t>R &gt;½ AB</a:t>
            </a:r>
          </a:p>
        </p:txBody>
      </p:sp>
      <p:sp>
        <p:nvSpPr>
          <p:cNvPr id="22553" name="Oval 25"/>
          <p:cNvSpPr>
            <a:spLocks noChangeArrowheads="1"/>
          </p:cNvSpPr>
          <p:nvPr/>
        </p:nvSpPr>
        <p:spPr bwMode="auto">
          <a:xfrm>
            <a:off x="1524000" y="2133600"/>
            <a:ext cx="3276600" cy="32766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58" name="Oval 30"/>
          <p:cNvSpPr>
            <a:spLocks noChangeArrowheads="1"/>
          </p:cNvSpPr>
          <p:nvPr/>
        </p:nvSpPr>
        <p:spPr bwMode="auto">
          <a:xfrm>
            <a:off x="4343400" y="2133600"/>
            <a:ext cx="3276600" cy="32766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 flipH="1">
            <a:off x="1828800" y="3810000"/>
            <a:ext cx="1371600" cy="914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22560" name="Line 32"/>
          <p:cNvSpPr>
            <a:spLocks noChangeShapeType="1"/>
          </p:cNvSpPr>
          <p:nvPr/>
        </p:nvSpPr>
        <p:spPr bwMode="auto">
          <a:xfrm>
            <a:off x="5943600" y="3810000"/>
            <a:ext cx="1371600" cy="914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4572000" y="4343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>
                <a:solidFill>
                  <a:srgbClr val="FF0000"/>
                </a:solidFill>
              </a:rPr>
              <a:t>D</a:t>
            </a:r>
            <a:endParaRPr lang="ru-RU" sz="2000" b="1" i="1">
              <a:solidFill>
                <a:srgbClr val="FF0000"/>
              </a:solidFill>
            </a:endParaRPr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>
            <a:off x="4572000" y="2514600"/>
            <a:ext cx="0" cy="2438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64" name="Rectangle 36"/>
          <p:cNvSpPr>
            <a:spLocks noChangeArrowheads="1"/>
          </p:cNvSpPr>
          <p:nvPr/>
        </p:nvSpPr>
        <p:spPr bwMode="auto">
          <a:xfrm>
            <a:off x="4495800" y="3429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>
                <a:solidFill>
                  <a:srgbClr val="FF0000"/>
                </a:solidFill>
              </a:rPr>
              <a:t>o</a:t>
            </a:r>
            <a:endParaRPr lang="ru-RU" sz="2000" b="1" i="1">
              <a:solidFill>
                <a:srgbClr val="FF0000"/>
              </a:solidFill>
            </a:endParaRPr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 rot="-1967268">
            <a:off x="2133600" y="396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>
                <a:solidFill>
                  <a:schemeClr val="hlink"/>
                </a:solidFill>
              </a:rPr>
              <a:t>R</a:t>
            </a:r>
            <a:r>
              <a:rPr lang="en-US" sz="1200" b="1" i="1">
                <a:solidFill>
                  <a:schemeClr val="hlink"/>
                </a:solidFill>
              </a:rPr>
              <a:t>1</a:t>
            </a:r>
            <a:endParaRPr lang="ru-RU" sz="1200" b="1" i="1">
              <a:solidFill>
                <a:schemeClr val="hlink"/>
              </a:solidFill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 rot="1915253">
            <a:off x="6629400" y="396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>
                <a:solidFill>
                  <a:schemeClr val="hlink"/>
                </a:solidFill>
              </a:rPr>
              <a:t>R</a:t>
            </a:r>
            <a:r>
              <a:rPr lang="en-US" sz="1200" b="1" i="1">
                <a:solidFill>
                  <a:schemeClr val="hlink"/>
                </a:solidFill>
              </a:rPr>
              <a:t>2</a:t>
            </a:r>
            <a:endParaRPr lang="ru-RU" sz="1200" b="1" i="1">
              <a:solidFill>
                <a:schemeClr val="hlink"/>
              </a:solidFill>
            </a:endParaRPr>
          </a:p>
        </p:txBody>
      </p:sp>
      <p:sp>
        <p:nvSpPr>
          <p:cNvPr id="22568" name="Rectangle 40"/>
          <p:cNvSpPr>
            <a:spLocks noChangeArrowheads="1"/>
          </p:cNvSpPr>
          <p:nvPr/>
        </p:nvSpPr>
        <p:spPr bwMode="auto">
          <a:xfrm>
            <a:off x="7239000" y="5105400"/>
            <a:ext cx="1447800" cy="533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rgbClr val="FF0000"/>
                </a:solidFill>
                <a:cs typeface="Arial" charset="0"/>
              </a:rPr>
              <a:t>R</a:t>
            </a:r>
            <a:r>
              <a:rPr lang="en-US" sz="1400" b="1" i="1">
                <a:solidFill>
                  <a:srgbClr val="FF0000"/>
                </a:solidFill>
                <a:cs typeface="Arial" charset="0"/>
              </a:rPr>
              <a:t>1</a:t>
            </a:r>
            <a:r>
              <a:rPr lang="en-US" sz="2400" b="1" i="1">
                <a:solidFill>
                  <a:srgbClr val="FF0000"/>
                </a:solidFill>
                <a:cs typeface="Arial" charset="0"/>
              </a:rPr>
              <a:t> = R</a:t>
            </a:r>
            <a:r>
              <a:rPr lang="en-US" sz="1600" b="1" i="1">
                <a:solidFill>
                  <a:srgbClr val="FF0000"/>
                </a:solidFill>
                <a:cs typeface="Arial" charset="0"/>
              </a:rPr>
              <a:t>2</a:t>
            </a:r>
          </a:p>
        </p:txBody>
      </p:sp>
      <p:sp>
        <p:nvSpPr>
          <p:cNvPr id="22569" name="Rectangle 41"/>
          <p:cNvSpPr>
            <a:spLocks noChangeArrowheads="1"/>
          </p:cNvSpPr>
          <p:nvPr/>
        </p:nvSpPr>
        <p:spPr bwMode="auto">
          <a:xfrm>
            <a:off x="457200" y="5791200"/>
            <a:ext cx="1828800" cy="533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rgbClr val="FF0000"/>
                </a:solidFill>
                <a:cs typeface="Arial" charset="0"/>
              </a:rPr>
              <a:t>∟AOC =90°</a:t>
            </a:r>
          </a:p>
        </p:txBody>
      </p:sp>
      <p:sp>
        <p:nvSpPr>
          <p:cNvPr id="22570" name="Rectangle 42"/>
          <p:cNvSpPr>
            <a:spLocks noChangeArrowheads="1"/>
          </p:cNvSpPr>
          <p:nvPr/>
        </p:nvSpPr>
        <p:spPr bwMode="auto">
          <a:xfrm>
            <a:off x="6858000" y="5791200"/>
            <a:ext cx="1828800" cy="533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rgbClr val="FF0000"/>
                </a:solidFill>
                <a:cs typeface="Arial" charset="0"/>
              </a:rPr>
              <a:t>[AO]=[OB]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10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/>
      <p:bldP spid="22533" grpId="0"/>
      <p:bldP spid="22534" grpId="0"/>
      <p:bldP spid="22535" grpId="0"/>
      <p:bldP spid="22539" grpId="0"/>
      <p:bldP spid="22552" grpId="0" animBg="1"/>
      <p:bldP spid="22553" grpId="0" animBg="1"/>
      <p:bldP spid="22558" grpId="0" animBg="1"/>
      <p:bldP spid="22559" grpId="0" animBg="1"/>
      <p:bldP spid="22560" grpId="0" animBg="1"/>
      <p:bldP spid="22561" grpId="0"/>
      <p:bldP spid="22563" grpId="0" animBg="1"/>
      <p:bldP spid="22564" grpId="0"/>
      <p:bldP spid="22565" grpId="0"/>
      <p:bldP spid="22566" grpId="0"/>
      <p:bldP spid="22568" grpId="0" animBg="1"/>
      <p:bldP spid="22569" grpId="0" animBg="1"/>
      <p:bldP spid="225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EFE0E51-CD0A-42F5-83B5-B41BF7865CF9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990600" y="533400"/>
            <a:ext cx="6934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ДЕЛЕНИЕ ОТРЕЗКА</a:t>
            </a:r>
          </a:p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на равные части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514600" y="2743200"/>
            <a:ext cx="40386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514600" y="2743200"/>
            <a:ext cx="3429000" cy="1905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133600" y="2362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hlink"/>
                </a:solidFill>
              </a:rPr>
              <a:t>А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629400" y="2362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hlink"/>
                </a:solidFill>
              </a:rPr>
              <a:t>В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943600" y="4267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048000" y="2971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hlink"/>
                </a:solidFill>
                <a:cs typeface="Arial" charset="0"/>
              </a:rPr>
              <a:t>•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3733800" y="3352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hlink"/>
                </a:solidFill>
                <a:cs typeface="Arial" charset="0"/>
              </a:rPr>
              <a:t>•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4419600" y="3733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hlink"/>
                </a:solidFill>
                <a:cs typeface="Arial" charset="0"/>
              </a:rPr>
              <a:t>•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5105400" y="4114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hlink"/>
                </a:solidFill>
                <a:cs typeface="Arial" charset="0"/>
              </a:rPr>
              <a:t>•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2819400" y="3048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1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3581400" y="3505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2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4953000" y="4267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4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4267200" y="3886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3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4419600" y="2362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2</a:t>
            </a:r>
            <a:r>
              <a:rPr lang="en-US" b="1" i="1">
                <a:solidFill>
                  <a:srgbClr val="FF0000"/>
                </a:solidFill>
                <a:latin typeface="Georgia" pitchFamily="18" charset="0"/>
              </a:rPr>
              <a:t>'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3352800" y="2362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1</a:t>
            </a:r>
            <a:r>
              <a:rPr lang="en-US" b="1" i="1">
                <a:solidFill>
                  <a:srgbClr val="FF0000"/>
                </a:solidFill>
                <a:latin typeface="Georgia" pitchFamily="18" charset="0"/>
              </a:rPr>
              <a:t>'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5410200" y="2362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3</a:t>
            </a:r>
            <a:r>
              <a:rPr lang="en-US" b="1" i="1">
                <a:solidFill>
                  <a:srgbClr val="FF0000"/>
                </a:solidFill>
                <a:latin typeface="Georgia" pitchFamily="18" charset="0"/>
              </a:rPr>
              <a:t>'</a:t>
            </a: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6248400" y="2362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4</a:t>
            </a:r>
            <a:r>
              <a:rPr lang="en-US" b="1" i="1">
                <a:solidFill>
                  <a:srgbClr val="FF0000"/>
                </a:solidFill>
                <a:latin typeface="Georgia" pitchFamily="18" charset="0"/>
              </a:rPr>
              <a:t>'</a:t>
            </a:r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 flipV="1">
            <a:off x="5257800" y="2743200"/>
            <a:ext cx="1295400" cy="1524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 flipV="1">
            <a:off x="4572000" y="2743200"/>
            <a:ext cx="990600" cy="1143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 flipV="1">
            <a:off x="3886200" y="2743200"/>
            <a:ext cx="685800" cy="762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 flipV="1">
            <a:off x="3200400" y="2743200"/>
            <a:ext cx="381000" cy="381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1371600" y="5334000"/>
            <a:ext cx="4114800" cy="685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rgbClr val="FF0000"/>
                </a:solidFill>
                <a:cs typeface="Arial" charset="0"/>
              </a:rPr>
              <a:t>[</a:t>
            </a:r>
            <a:r>
              <a:rPr lang="ru-RU" sz="2400" b="1" i="1">
                <a:solidFill>
                  <a:srgbClr val="FF0000"/>
                </a:solidFill>
                <a:cs typeface="Arial" charset="0"/>
              </a:rPr>
              <a:t>А1</a:t>
            </a:r>
            <a:r>
              <a:rPr lang="en-US" sz="2400" b="1" i="1">
                <a:solidFill>
                  <a:srgbClr val="FF0000"/>
                </a:solidFill>
                <a:cs typeface="Arial" charset="0"/>
              </a:rPr>
              <a:t>']=[</a:t>
            </a:r>
            <a:r>
              <a:rPr lang="ru-RU" sz="2400" b="1" i="1">
                <a:solidFill>
                  <a:srgbClr val="FF0000"/>
                </a:solidFill>
                <a:cs typeface="Arial" charset="0"/>
              </a:rPr>
              <a:t>1</a:t>
            </a:r>
            <a:r>
              <a:rPr lang="en-US" sz="2400" b="1" i="1">
                <a:solidFill>
                  <a:srgbClr val="FF0000"/>
                </a:solidFill>
                <a:cs typeface="Arial" charset="0"/>
              </a:rPr>
              <a:t>'</a:t>
            </a:r>
            <a:r>
              <a:rPr lang="ru-RU" sz="2400" b="1" i="1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sz="2400" b="1" i="1">
                <a:solidFill>
                  <a:srgbClr val="FF0000"/>
                </a:solidFill>
                <a:cs typeface="Arial" charset="0"/>
              </a:rPr>
              <a:t>']=[</a:t>
            </a:r>
            <a:r>
              <a:rPr lang="ru-RU" sz="2400" b="1" i="1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sz="2400" b="1" i="1">
                <a:solidFill>
                  <a:srgbClr val="FF0000"/>
                </a:solidFill>
                <a:cs typeface="Arial" charset="0"/>
              </a:rPr>
              <a:t>'</a:t>
            </a:r>
            <a:r>
              <a:rPr lang="ru-RU" sz="2400" b="1" i="1">
                <a:solidFill>
                  <a:srgbClr val="FF0000"/>
                </a:solidFill>
                <a:cs typeface="Arial" charset="0"/>
              </a:rPr>
              <a:t>3</a:t>
            </a:r>
            <a:r>
              <a:rPr lang="en-US" sz="2400" b="1" i="1">
                <a:solidFill>
                  <a:srgbClr val="FF0000"/>
                </a:solidFill>
                <a:cs typeface="Arial" charset="0"/>
              </a:rPr>
              <a:t>']=[</a:t>
            </a:r>
            <a:r>
              <a:rPr lang="ru-RU" sz="2400" b="1" i="1">
                <a:solidFill>
                  <a:srgbClr val="FF0000"/>
                </a:solidFill>
                <a:cs typeface="Arial" charset="0"/>
              </a:rPr>
              <a:t>3</a:t>
            </a:r>
            <a:r>
              <a:rPr lang="en-US" sz="2400" b="1" i="1">
                <a:solidFill>
                  <a:srgbClr val="FF0000"/>
                </a:solidFill>
                <a:cs typeface="Arial" charset="0"/>
              </a:rPr>
              <a:t>'</a:t>
            </a:r>
            <a:r>
              <a:rPr lang="ru-RU" sz="2400" b="1" i="1">
                <a:solidFill>
                  <a:srgbClr val="FF0000"/>
                </a:solidFill>
                <a:cs typeface="Arial" charset="0"/>
              </a:rPr>
              <a:t>В</a:t>
            </a:r>
            <a:r>
              <a:rPr lang="en-US" sz="2400" b="1" i="1">
                <a:solidFill>
                  <a:srgbClr val="FF0000"/>
                </a:solidFill>
                <a:cs typeface="Arial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9" dur="1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3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1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3" grpId="0" animBg="1"/>
      <p:bldP spid="12294" grpId="0"/>
      <p:bldP spid="12295" grpId="0"/>
      <p:bldP spid="12296" grpId="0"/>
      <p:bldP spid="12297" grpId="0"/>
      <p:bldP spid="12298" grpId="0"/>
      <p:bldP spid="12299" grpId="0"/>
      <p:bldP spid="12300" grpId="0"/>
      <p:bldP spid="12301" grpId="0"/>
      <p:bldP spid="12302" grpId="0"/>
      <p:bldP spid="12303" grpId="0"/>
      <p:bldP spid="12304" grpId="0"/>
      <p:bldP spid="12305" grpId="0"/>
      <p:bldP spid="12306" grpId="0"/>
      <p:bldP spid="12307" grpId="0"/>
      <p:bldP spid="12308" grpId="0"/>
      <p:bldP spid="12309" grpId="0" animBg="1"/>
      <p:bldP spid="12310" grpId="0" animBg="1"/>
      <p:bldP spid="12311" grpId="0" animBg="1"/>
      <p:bldP spid="12312" grpId="0" animBg="1"/>
      <p:bldP spid="123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B87F508-AC40-44C2-B88F-31AF6B5850C8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8195" name="WordArt 2"/>
          <p:cNvSpPr>
            <a:spLocks noChangeArrowheads="1" noChangeShapeType="1" noTextEdit="1"/>
          </p:cNvSpPr>
          <p:nvPr/>
        </p:nvSpPr>
        <p:spPr bwMode="auto">
          <a:xfrm>
            <a:off x="1600200" y="533400"/>
            <a:ext cx="6019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ДЕЛЕНИЕ  УГЛА</a:t>
            </a:r>
          </a:p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на равные части</a:t>
            </a:r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3200400" y="4800600"/>
            <a:ext cx="23622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19400" y="2362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hlink"/>
                </a:solidFill>
              </a:rPr>
              <a:t>А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819400" y="4876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hlink"/>
                </a:solidFill>
              </a:rPr>
              <a:t>В</a:t>
            </a: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1600200" y="3200400"/>
            <a:ext cx="3200400" cy="32004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3200400" y="2743200"/>
            <a:ext cx="0" cy="20574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1905000" y="4800600"/>
            <a:ext cx="1295400" cy="990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4800600" y="4800600"/>
            <a:ext cx="1219200" cy="1066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 rot="-2181848">
            <a:off x="2209800" y="4953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>
                <a:solidFill>
                  <a:schemeClr val="hlink"/>
                </a:solidFill>
              </a:rPr>
              <a:t>R</a:t>
            </a:r>
            <a:r>
              <a:rPr lang="en-US" sz="1200" b="1" i="1">
                <a:solidFill>
                  <a:schemeClr val="hlink"/>
                </a:solidFill>
              </a:rPr>
              <a:t>1</a:t>
            </a:r>
            <a:endParaRPr lang="ru-RU" sz="1200" b="1" i="1">
              <a:solidFill>
                <a:schemeClr val="hlink"/>
              </a:solidFill>
            </a:endParaRPr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 rot="2584533">
            <a:off x="5486400" y="5105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>
                <a:solidFill>
                  <a:schemeClr val="hlink"/>
                </a:solidFill>
              </a:rPr>
              <a:t>R</a:t>
            </a:r>
            <a:r>
              <a:rPr lang="ru-RU" sz="1200" b="1" i="1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6629400" y="2895600"/>
            <a:ext cx="2057400" cy="533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rgbClr val="FF0000"/>
                </a:solidFill>
                <a:cs typeface="Arial" charset="0"/>
              </a:rPr>
              <a:t>R</a:t>
            </a:r>
            <a:r>
              <a:rPr lang="en-US" sz="1400" b="1" i="1">
                <a:solidFill>
                  <a:srgbClr val="FF0000"/>
                </a:solidFill>
                <a:cs typeface="Arial" charset="0"/>
              </a:rPr>
              <a:t>1</a:t>
            </a:r>
            <a:r>
              <a:rPr lang="en-US" sz="2400" b="1" i="1">
                <a:solidFill>
                  <a:srgbClr val="FF0000"/>
                </a:solidFill>
                <a:cs typeface="Arial" charset="0"/>
              </a:rPr>
              <a:t> = R</a:t>
            </a:r>
            <a:r>
              <a:rPr lang="en-US" sz="1600" b="1" i="1">
                <a:solidFill>
                  <a:srgbClr val="FF0000"/>
                </a:solidFill>
                <a:cs typeface="Arial" charset="0"/>
              </a:rPr>
              <a:t>2 </a:t>
            </a:r>
            <a:r>
              <a:rPr lang="en-US" b="1" i="1">
                <a:solidFill>
                  <a:srgbClr val="FF0000"/>
                </a:solidFill>
              </a:rPr>
              <a:t>= </a:t>
            </a:r>
            <a:r>
              <a:rPr lang="en-US" sz="2400" b="1" i="1">
                <a:solidFill>
                  <a:srgbClr val="FF0000"/>
                </a:solidFill>
              </a:rPr>
              <a:t>R</a:t>
            </a:r>
            <a:r>
              <a:rPr lang="en-US" b="1" i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6629400" y="3581400"/>
            <a:ext cx="2057400" cy="533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2400" b="1" i="1">
                <a:solidFill>
                  <a:srgbClr val="FF0000"/>
                </a:solidFill>
                <a:cs typeface="Arial" charset="0"/>
              </a:rPr>
              <a:t>α</a:t>
            </a:r>
            <a:r>
              <a:rPr lang="en-US" sz="2400" b="1" i="1">
                <a:solidFill>
                  <a:srgbClr val="FF0000"/>
                </a:solidFill>
                <a:cs typeface="Arial" charset="0"/>
              </a:rPr>
              <a:t> = </a:t>
            </a:r>
            <a:r>
              <a:rPr lang="el-GR" sz="2400" b="1" i="1">
                <a:solidFill>
                  <a:srgbClr val="FF0000"/>
                </a:solidFill>
                <a:cs typeface="Arial" charset="0"/>
              </a:rPr>
              <a:t>β</a:t>
            </a:r>
            <a:r>
              <a:rPr lang="en-US" sz="2400" b="1" i="1">
                <a:solidFill>
                  <a:srgbClr val="FF0000"/>
                </a:solidFill>
                <a:cs typeface="Arial" charset="0"/>
              </a:rPr>
              <a:t> = </a:t>
            </a:r>
            <a:r>
              <a:rPr lang="el-GR" sz="2400" b="1" i="1">
                <a:solidFill>
                  <a:srgbClr val="FF0000"/>
                </a:solidFill>
                <a:cs typeface="Arial" charset="0"/>
              </a:rPr>
              <a:t>γ</a:t>
            </a:r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5334000" y="4343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hlink"/>
                </a:solidFill>
              </a:rPr>
              <a:t>С</a:t>
            </a:r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>
            <a:off x="2971800" y="2971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F0000"/>
                </a:solidFill>
                <a:cs typeface="Arial" charset="0"/>
              </a:rPr>
              <a:t>•</a:t>
            </a:r>
          </a:p>
        </p:txBody>
      </p:sp>
      <p:sp>
        <p:nvSpPr>
          <p:cNvPr id="24606" name="Rectangle 30"/>
          <p:cNvSpPr>
            <a:spLocks noChangeArrowheads="1"/>
          </p:cNvSpPr>
          <p:nvPr/>
        </p:nvSpPr>
        <p:spPr bwMode="auto">
          <a:xfrm>
            <a:off x="4572000" y="4572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F0000"/>
                </a:solidFill>
                <a:cs typeface="Arial" charset="0"/>
              </a:rPr>
              <a:t>•</a:t>
            </a:r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3810000" y="3200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  <a:cs typeface="Arial" charset="0"/>
              </a:rPr>
              <a:t>•</a:t>
            </a:r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3124200" y="28956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1</a:t>
            </a:r>
          </a:p>
        </p:txBody>
      </p: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4724400" y="4495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2</a:t>
            </a:r>
          </a:p>
        </p:txBody>
      </p:sp>
      <p:sp>
        <p:nvSpPr>
          <p:cNvPr id="24610" name="Oval 34"/>
          <p:cNvSpPr>
            <a:spLocks noChangeArrowheads="1"/>
          </p:cNvSpPr>
          <p:nvPr/>
        </p:nvSpPr>
        <p:spPr bwMode="auto">
          <a:xfrm>
            <a:off x="1600200" y="1600200"/>
            <a:ext cx="3200400" cy="32004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611" name="Oval 35"/>
          <p:cNvSpPr>
            <a:spLocks noChangeArrowheads="1"/>
          </p:cNvSpPr>
          <p:nvPr/>
        </p:nvSpPr>
        <p:spPr bwMode="auto">
          <a:xfrm>
            <a:off x="3200400" y="3200400"/>
            <a:ext cx="3200400" cy="32004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612" name="Line 36"/>
          <p:cNvSpPr>
            <a:spLocks noChangeShapeType="1"/>
          </p:cNvSpPr>
          <p:nvPr/>
        </p:nvSpPr>
        <p:spPr bwMode="auto">
          <a:xfrm flipH="1" flipV="1">
            <a:off x="1981200" y="2133600"/>
            <a:ext cx="1219200" cy="1066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 rot="2201071">
            <a:off x="2362200" y="2209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>
                <a:solidFill>
                  <a:schemeClr val="hlink"/>
                </a:solidFill>
              </a:rPr>
              <a:t>R</a:t>
            </a:r>
            <a:r>
              <a:rPr lang="ru-RU" sz="1200" b="1" i="1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4343400" y="38100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  <a:cs typeface="Arial" charset="0"/>
              </a:rPr>
              <a:t>•</a:t>
            </a:r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3810000" y="3048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3</a:t>
            </a:r>
          </a:p>
        </p:txBody>
      </p:sp>
      <p:sp>
        <p:nvSpPr>
          <p:cNvPr id="24616" name="Rectangle 40"/>
          <p:cNvSpPr>
            <a:spLocks noChangeArrowheads="1"/>
          </p:cNvSpPr>
          <p:nvPr/>
        </p:nvSpPr>
        <p:spPr bwMode="auto">
          <a:xfrm>
            <a:off x="4495800" y="3810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4</a:t>
            </a:r>
          </a:p>
        </p:txBody>
      </p:sp>
      <p:sp>
        <p:nvSpPr>
          <p:cNvPr id="24617" name="Line 41"/>
          <p:cNvSpPr>
            <a:spLocks noChangeShapeType="1"/>
          </p:cNvSpPr>
          <p:nvPr/>
        </p:nvSpPr>
        <p:spPr bwMode="auto">
          <a:xfrm flipV="1">
            <a:off x="3200400" y="2819400"/>
            <a:ext cx="1143000" cy="1981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18" name="Line 42"/>
          <p:cNvSpPr>
            <a:spLocks noChangeShapeType="1"/>
          </p:cNvSpPr>
          <p:nvPr/>
        </p:nvSpPr>
        <p:spPr bwMode="auto">
          <a:xfrm flipV="1">
            <a:off x="3200400" y="3581400"/>
            <a:ext cx="2057400" cy="1219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20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0" dur="10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20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10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5" dur="10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8" dur="10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  <p:bldP spid="24580" grpId="0"/>
      <p:bldP spid="24581" grpId="0"/>
      <p:bldP spid="24586" grpId="0" animBg="1"/>
      <p:bldP spid="24587" grpId="0" animBg="1"/>
      <p:bldP spid="24591" grpId="0" animBg="1"/>
      <p:bldP spid="24592" grpId="0" animBg="1"/>
      <p:bldP spid="24596" grpId="0"/>
      <p:bldP spid="24598" grpId="0" animBg="1"/>
      <p:bldP spid="24600" grpId="0" animBg="1"/>
      <p:bldP spid="24601" grpId="0"/>
      <p:bldP spid="24605" grpId="0"/>
      <p:bldP spid="24606" grpId="0"/>
      <p:bldP spid="24607" grpId="0"/>
      <p:bldP spid="24608" grpId="0"/>
      <p:bldP spid="24609" grpId="0"/>
      <p:bldP spid="24610" grpId="0" animBg="1"/>
      <p:bldP spid="24611" grpId="0" animBg="1"/>
      <p:bldP spid="24612" grpId="0" animBg="1"/>
      <p:bldP spid="24613" grpId="0"/>
      <p:bldP spid="24614" grpId="0"/>
      <p:bldP spid="24615" grpId="0"/>
      <p:bldP spid="24616" grpId="0"/>
      <p:bldP spid="24617" grpId="0" animBg="1"/>
      <p:bldP spid="246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95F0032-B7DC-4423-892F-7117D26246FE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3200400" y="4800600"/>
            <a:ext cx="23622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819400" y="2362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hlink"/>
                </a:solidFill>
              </a:rPr>
              <a:t>А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819400" y="4876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hlink"/>
                </a:solidFill>
              </a:rPr>
              <a:t>В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4572000" y="2971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  <a:cs typeface="Arial" charset="0"/>
              </a:rPr>
              <a:t>•</a:t>
            </a:r>
          </a:p>
        </p:txBody>
      </p:sp>
      <p:sp>
        <p:nvSpPr>
          <p:cNvPr id="9223" name="Oval 8"/>
          <p:cNvSpPr>
            <a:spLocks noChangeArrowheads="1"/>
          </p:cNvSpPr>
          <p:nvPr/>
        </p:nvSpPr>
        <p:spPr bwMode="auto">
          <a:xfrm>
            <a:off x="1600200" y="3200400"/>
            <a:ext cx="3200400" cy="32004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4" name="Line 9"/>
          <p:cNvSpPr>
            <a:spLocks noChangeShapeType="1"/>
          </p:cNvSpPr>
          <p:nvPr/>
        </p:nvSpPr>
        <p:spPr bwMode="auto">
          <a:xfrm>
            <a:off x="3200400" y="2743200"/>
            <a:ext cx="0" cy="20574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5" name="Line 12"/>
          <p:cNvSpPr>
            <a:spLocks noChangeShapeType="1"/>
          </p:cNvSpPr>
          <p:nvPr/>
        </p:nvSpPr>
        <p:spPr bwMode="auto">
          <a:xfrm flipH="1">
            <a:off x="1905000" y="4800600"/>
            <a:ext cx="1295400" cy="990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9226" name="Line 13"/>
          <p:cNvSpPr>
            <a:spLocks noChangeShapeType="1"/>
          </p:cNvSpPr>
          <p:nvPr/>
        </p:nvSpPr>
        <p:spPr bwMode="auto">
          <a:xfrm>
            <a:off x="4800600" y="4800600"/>
            <a:ext cx="1219200" cy="1066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9227" name="Rectangle 14"/>
          <p:cNvSpPr>
            <a:spLocks noChangeArrowheads="1"/>
          </p:cNvSpPr>
          <p:nvPr/>
        </p:nvSpPr>
        <p:spPr bwMode="auto">
          <a:xfrm rot="-2181848">
            <a:off x="2209800" y="4953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>
                <a:solidFill>
                  <a:schemeClr val="hlink"/>
                </a:solidFill>
              </a:rPr>
              <a:t>R</a:t>
            </a:r>
            <a:r>
              <a:rPr lang="en-US" sz="1200" b="1" i="1">
                <a:solidFill>
                  <a:schemeClr val="hlink"/>
                </a:solidFill>
              </a:rPr>
              <a:t>1</a:t>
            </a:r>
            <a:endParaRPr lang="ru-RU" sz="1200" b="1" i="1">
              <a:solidFill>
                <a:schemeClr val="hlink"/>
              </a:solidFill>
            </a:endParaRPr>
          </a:p>
        </p:txBody>
      </p:sp>
      <p:sp>
        <p:nvSpPr>
          <p:cNvPr id="9228" name="Rectangle 15"/>
          <p:cNvSpPr>
            <a:spLocks noChangeArrowheads="1"/>
          </p:cNvSpPr>
          <p:nvPr/>
        </p:nvSpPr>
        <p:spPr bwMode="auto">
          <a:xfrm rot="2584533">
            <a:off x="5486400" y="5105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>
                <a:solidFill>
                  <a:schemeClr val="hlink"/>
                </a:solidFill>
              </a:rPr>
              <a:t>R</a:t>
            </a:r>
            <a:r>
              <a:rPr lang="ru-RU" sz="1200" b="1" i="1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9229" name="Rectangle 16"/>
          <p:cNvSpPr>
            <a:spLocks noChangeArrowheads="1"/>
          </p:cNvSpPr>
          <p:nvPr/>
        </p:nvSpPr>
        <p:spPr bwMode="auto">
          <a:xfrm>
            <a:off x="6629400" y="2819400"/>
            <a:ext cx="2057400" cy="53340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chemeClr val="bg2"/>
                </a:solidFill>
                <a:cs typeface="Arial" charset="0"/>
              </a:rPr>
              <a:t>R</a:t>
            </a:r>
            <a:r>
              <a:rPr lang="en-US" sz="1400" b="1" i="1">
                <a:solidFill>
                  <a:schemeClr val="bg2"/>
                </a:solidFill>
                <a:cs typeface="Arial" charset="0"/>
              </a:rPr>
              <a:t>1</a:t>
            </a:r>
            <a:r>
              <a:rPr lang="en-US" sz="2400" b="1" i="1">
                <a:solidFill>
                  <a:schemeClr val="bg2"/>
                </a:solidFill>
                <a:cs typeface="Arial" charset="0"/>
              </a:rPr>
              <a:t> = R</a:t>
            </a:r>
            <a:r>
              <a:rPr lang="en-US" sz="1600" b="1" i="1">
                <a:solidFill>
                  <a:schemeClr val="bg2"/>
                </a:solidFill>
                <a:cs typeface="Arial" charset="0"/>
              </a:rPr>
              <a:t>2 </a:t>
            </a:r>
            <a:r>
              <a:rPr lang="en-US" b="1" i="1">
                <a:solidFill>
                  <a:schemeClr val="bg2"/>
                </a:solidFill>
              </a:rPr>
              <a:t>= </a:t>
            </a:r>
            <a:r>
              <a:rPr lang="en-US" sz="2400" b="1" i="1">
                <a:solidFill>
                  <a:schemeClr val="bg2"/>
                </a:solidFill>
              </a:rPr>
              <a:t>R</a:t>
            </a:r>
            <a:r>
              <a:rPr lang="en-US" b="1" i="1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6629400" y="3581400"/>
            <a:ext cx="2057400" cy="533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rgbClr val="FF0000"/>
                </a:solidFill>
                <a:cs typeface="Arial" charset="0"/>
              </a:rPr>
              <a:t>ABD = DBC</a:t>
            </a:r>
            <a:endParaRPr lang="el-GR" sz="2400" b="1" i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9231" name="Rectangle 18"/>
          <p:cNvSpPr>
            <a:spLocks noChangeArrowheads="1"/>
          </p:cNvSpPr>
          <p:nvPr/>
        </p:nvSpPr>
        <p:spPr bwMode="auto">
          <a:xfrm>
            <a:off x="5334000" y="4343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hlink"/>
                </a:solidFill>
              </a:rPr>
              <a:t>С</a:t>
            </a:r>
          </a:p>
        </p:txBody>
      </p:sp>
      <p:sp>
        <p:nvSpPr>
          <p:cNvPr id="9232" name="Rectangle 21"/>
          <p:cNvSpPr>
            <a:spLocks noChangeArrowheads="1"/>
          </p:cNvSpPr>
          <p:nvPr/>
        </p:nvSpPr>
        <p:spPr bwMode="auto">
          <a:xfrm>
            <a:off x="2971800" y="2971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F0000"/>
                </a:solidFill>
                <a:cs typeface="Arial" charset="0"/>
              </a:rPr>
              <a:t>•</a:t>
            </a:r>
          </a:p>
        </p:txBody>
      </p:sp>
      <p:sp>
        <p:nvSpPr>
          <p:cNvPr id="9233" name="Rectangle 22"/>
          <p:cNvSpPr>
            <a:spLocks noChangeArrowheads="1"/>
          </p:cNvSpPr>
          <p:nvPr/>
        </p:nvSpPr>
        <p:spPr bwMode="auto">
          <a:xfrm>
            <a:off x="4572000" y="4572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F0000"/>
                </a:solidFill>
                <a:cs typeface="Arial" charset="0"/>
              </a:rPr>
              <a:t>•</a:t>
            </a:r>
          </a:p>
        </p:txBody>
      </p:sp>
      <p:sp>
        <p:nvSpPr>
          <p:cNvPr id="9234" name="Rectangle 23"/>
          <p:cNvSpPr>
            <a:spLocks noChangeArrowheads="1"/>
          </p:cNvSpPr>
          <p:nvPr/>
        </p:nvSpPr>
        <p:spPr bwMode="auto">
          <a:xfrm>
            <a:off x="3810000" y="3200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  <a:cs typeface="Arial" charset="0"/>
              </a:rPr>
              <a:t>•</a:t>
            </a:r>
          </a:p>
        </p:txBody>
      </p:sp>
      <p:sp>
        <p:nvSpPr>
          <p:cNvPr id="9235" name="Rectangle 24"/>
          <p:cNvSpPr>
            <a:spLocks noChangeArrowheads="1"/>
          </p:cNvSpPr>
          <p:nvPr/>
        </p:nvSpPr>
        <p:spPr bwMode="auto">
          <a:xfrm>
            <a:off x="3124200" y="28956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1</a:t>
            </a:r>
          </a:p>
        </p:txBody>
      </p:sp>
      <p:sp>
        <p:nvSpPr>
          <p:cNvPr id="9236" name="Rectangle 25"/>
          <p:cNvSpPr>
            <a:spLocks noChangeArrowheads="1"/>
          </p:cNvSpPr>
          <p:nvPr/>
        </p:nvSpPr>
        <p:spPr bwMode="auto">
          <a:xfrm>
            <a:off x="4724400" y="4495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2</a:t>
            </a:r>
          </a:p>
        </p:txBody>
      </p:sp>
      <p:sp>
        <p:nvSpPr>
          <p:cNvPr id="9237" name="Oval 26"/>
          <p:cNvSpPr>
            <a:spLocks noChangeArrowheads="1"/>
          </p:cNvSpPr>
          <p:nvPr/>
        </p:nvSpPr>
        <p:spPr bwMode="auto">
          <a:xfrm>
            <a:off x="1600200" y="1600200"/>
            <a:ext cx="3200400" cy="32004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8" name="Oval 27"/>
          <p:cNvSpPr>
            <a:spLocks noChangeArrowheads="1"/>
          </p:cNvSpPr>
          <p:nvPr/>
        </p:nvSpPr>
        <p:spPr bwMode="auto">
          <a:xfrm>
            <a:off x="3200400" y="3200400"/>
            <a:ext cx="3200400" cy="32004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9" name="Line 28"/>
          <p:cNvSpPr>
            <a:spLocks noChangeShapeType="1"/>
          </p:cNvSpPr>
          <p:nvPr/>
        </p:nvSpPr>
        <p:spPr bwMode="auto">
          <a:xfrm flipH="1" flipV="1">
            <a:off x="1981200" y="2133600"/>
            <a:ext cx="1219200" cy="1066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9240" name="Rectangle 29"/>
          <p:cNvSpPr>
            <a:spLocks noChangeArrowheads="1"/>
          </p:cNvSpPr>
          <p:nvPr/>
        </p:nvSpPr>
        <p:spPr bwMode="auto">
          <a:xfrm rot="2201071">
            <a:off x="2362200" y="2209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>
                <a:solidFill>
                  <a:schemeClr val="hlink"/>
                </a:solidFill>
              </a:rPr>
              <a:t>R</a:t>
            </a:r>
            <a:r>
              <a:rPr lang="ru-RU" sz="1200" b="1" i="1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9241" name="Rectangle 30"/>
          <p:cNvSpPr>
            <a:spLocks noChangeArrowheads="1"/>
          </p:cNvSpPr>
          <p:nvPr/>
        </p:nvSpPr>
        <p:spPr bwMode="auto">
          <a:xfrm>
            <a:off x="4343400" y="38100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  <a:cs typeface="Arial" charset="0"/>
              </a:rPr>
              <a:t>•</a:t>
            </a:r>
          </a:p>
        </p:txBody>
      </p:sp>
      <p:sp>
        <p:nvSpPr>
          <p:cNvPr id="9242" name="Rectangle 31"/>
          <p:cNvSpPr>
            <a:spLocks noChangeArrowheads="1"/>
          </p:cNvSpPr>
          <p:nvPr/>
        </p:nvSpPr>
        <p:spPr bwMode="auto">
          <a:xfrm>
            <a:off x="3810000" y="3048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chemeClr val="bg2"/>
                </a:solidFill>
                <a:latin typeface="Arial Unicode MS" pitchFamily="34" charset="-128"/>
              </a:rPr>
              <a:t>3</a:t>
            </a:r>
          </a:p>
        </p:txBody>
      </p:sp>
      <p:sp>
        <p:nvSpPr>
          <p:cNvPr id="9243" name="Rectangle 32"/>
          <p:cNvSpPr>
            <a:spLocks noChangeArrowheads="1"/>
          </p:cNvSpPr>
          <p:nvPr/>
        </p:nvSpPr>
        <p:spPr bwMode="auto">
          <a:xfrm>
            <a:off x="4495800" y="3810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chemeClr val="bg2"/>
                </a:solidFill>
                <a:latin typeface="Arial Unicode MS" pitchFamily="34" charset="-128"/>
              </a:rPr>
              <a:t>4</a:t>
            </a:r>
          </a:p>
        </p:txBody>
      </p:sp>
      <p:sp>
        <p:nvSpPr>
          <p:cNvPr id="9244" name="Line 33"/>
          <p:cNvSpPr>
            <a:spLocks noChangeShapeType="1"/>
          </p:cNvSpPr>
          <p:nvPr/>
        </p:nvSpPr>
        <p:spPr bwMode="auto">
          <a:xfrm flipV="1">
            <a:off x="3200400" y="2819400"/>
            <a:ext cx="1143000" cy="1981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45" name="Line 34"/>
          <p:cNvSpPr>
            <a:spLocks noChangeShapeType="1"/>
          </p:cNvSpPr>
          <p:nvPr/>
        </p:nvSpPr>
        <p:spPr bwMode="auto">
          <a:xfrm flipV="1">
            <a:off x="3200400" y="3581400"/>
            <a:ext cx="2057400" cy="1219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59" name="Rectangle 35"/>
          <p:cNvSpPr>
            <a:spLocks noChangeArrowheads="1"/>
          </p:cNvSpPr>
          <p:nvPr/>
        </p:nvSpPr>
        <p:spPr bwMode="auto">
          <a:xfrm>
            <a:off x="4724400" y="3124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1">
                <a:solidFill>
                  <a:srgbClr val="FF0000"/>
                </a:solidFill>
                <a:latin typeface="Arial Unicode MS" pitchFamily="34" charset="-128"/>
              </a:rPr>
              <a:t>D</a:t>
            </a:r>
            <a:endParaRPr lang="ru-RU" b="1" i="1">
              <a:solidFill>
                <a:srgbClr val="FF0000"/>
              </a:solidFill>
              <a:latin typeface="Arial Unicode MS" pitchFamily="34" charset="-128"/>
            </a:endParaRPr>
          </a:p>
        </p:txBody>
      </p:sp>
      <p:sp>
        <p:nvSpPr>
          <p:cNvPr id="26660" name="Line 36"/>
          <p:cNvSpPr>
            <a:spLocks noChangeShapeType="1"/>
          </p:cNvSpPr>
          <p:nvPr/>
        </p:nvSpPr>
        <p:spPr bwMode="auto">
          <a:xfrm flipV="1">
            <a:off x="3200400" y="2743200"/>
            <a:ext cx="2057400" cy="2057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48" name="WordArt 2"/>
          <p:cNvSpPr>
            <a:spLocks noChangeArrowheads="1" noChangeShapeType="1" noTextEdit="1"/>
          </p:cNvSpPr>
          <p:nvPr/>
        </p:nvSpPr>
        <p:spPr bwMode="auto">
          <a:xfrm>
            <a:off x="1600200" y="533400"/>
            <a:ext cx="6019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ДЕЛЕНИЕ  УГЛА</a:t>
            </a:r>
          </a:p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на равные части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500"/>
                                        <p:tgtEl>
                                          <p:spTgt spid="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/>
      <p:bldP spid="26641" grpId="0" animBg="1"/>
      <p:bldP spid="26659" grpId="0"/>
      <p:bldP spid="266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ACC8097-433E-49FF-8794-6129ADCA9541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10243" name="WordArt 3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7924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НАХОЖДЕНИЕ ЦЕНТРА ДУГИ</a:t>
            </a: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2133600" y="1828800"/>
            <a:ext cx="4495800" cy="4267200"/>
          </a:xfrm>
          <a:prstGeom prst="ellips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 rot="-1081952">
            <a:off x="2286000" y="3657600"/>
            <a:ext cx="936625" cy="2498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 rot="-285818">
            <a:off x="3352800" y="5867400"/>
            <a:ext cx="2057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676400" y="3429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hlink"/>
                </a:solidFill>
              </a:rPr>
              <a:t>А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5029200" y="5715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hlink"/>
                </a:solidFill>
              </a:rPr>
              <a:t>В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2362200" y="2438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FF0000"/>
                </a:solidFill>
                <a:cs typeface="Arial" charset="0"/>
              </a:rPr>
              <a:t>•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4953000" y="1752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FF0000"/>
                </a:solidFill>
                <a:cs typeface="Arial" charset="0"/>
              </a:rPr>
              <a:t>•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6096000" y="2743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FF0000"/>
                </a:solidFill>
                <a:cs typeface="Arial" charset="0"/>
              </a:rPr>
              <a:t>•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6096000" y="4800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FF0000"/>
                </a:solidFill>
                <a:cs typeface="Arial" charset="0"/>
              </a:rPr>
              <a:t>•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209800" y="24384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1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6324600" y="2667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3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5181600" y="16764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2</a:t>
            </a: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6324600" y="48006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  <a:latin typeface="Arial Unicode MS" pitchFamily="34" charset="-128"/>
              </a:rPr>
              <a:t>4</a:t>
            </a:r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V="1">
            <a:off x="2590800" y="1981200"/>
            <a:ext cx="2590800" cy="685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 flipH="1">
            <a:off x="6324600" y="2971800"/>
            <a:ext cx="0" cy="2057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3657600" y="2057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FF0000"/>
                </a:solidFill>
                <a:cs typeface="Arial" charset="0"/>
              </a:rPr>
              <a:t>•</a:t>
            </a:r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6096000" y="3733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FF0000"/>
                </a:solidFill>
                <a:cs typeface="Arial" charset="0"/>
              </a:rPr>
              <a:t>•</a:t>
            </a:r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6248400" y="3733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1">
                <a:solidFill>
                  <a:srgbClr val="FF0000"/>
                </a:solidFill>
                <a:latin typeface="Arial Unicode MS" pitchFamily="34" charset="-128"/>
              </a:rPr>
              <a:t>D</a:t>
            </a:r>
            <a:endParaRPr lang="ru-RU" b="1" i="1">
              <a:solidFill>
                <a:srgbClr val="FF0000"/>
              </a:solidFill>
              <a:latin typeface="Arial Unicode MS" pitchFamily="34" charset="-128"/>
            </a:endParaRPr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3733800" y="1905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1">
                <a:solidFill>
                  <a:srgbClr val="FF0000"/>
                </a:solidFill>
                <a:latin typeface="Arial Unicode MS" pitchFamily="34" charset="-128"/>
              </a:rPr>
              <a:t>C</a:t>
            </a:r>
            <a:endParaRPr lang="ru-RU" b="1" i="1">
              <a:solidFill>
                <a:srgbClr val="FF0000"/>
              </a:solidFill>
              <a:latin typeface="Arial Unicode MS" pitchFamily="34" charset="-128"/>
            </a:endParaRPr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3962400" y="2286000"/>
            <a:ext cx="609600" cy="1905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 flipH="1">
            <a:off x="4191000" y="3962400"/>
            <a:ext cx="2133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 flipV="1">
            <a:off x="4495800" y="2514600"/>
            <a:ext cx="1524000" cy="1447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13345" name="Rectangle 33"/>
          <p:cNvSpPr>
            <a:spLocks noChangeArrowheads="1"/>
          </p:cNvSpPr>
          <p:nvPr/>
        </p:nvSpPr>
        <p:spPr bwMode="auto">
          <a:xfrm>
            <a:off x="4114800" y="39624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1">
                <a:solidFill>
                  <a:srgbClr val="FF0000"/>
                </a:solidFill>
                <a:latin typeface="Arial Unicode MS" pitchFamily="34" charset="-128"/>
              </a:rPr>
              <a:t>O</a:t>
            </a:r>
            <a:endParaRPr lang="ru-RU" b="1" i="1">
              <a:solidFill>
                <a:srgbClr val="FF0000"/>
              </a:solidFill>
              <a:latin typeface="Arial Unicode MS" pitchFamily="34" charset="-128"/>
            </a:endParaRPr>
          </a:p>
        </p:txBody>
      </p:sp>
      <p:sp>
        <p:nvSpPr>
          <p:cNvPr id="13346" name="Rectangle 34"/>
          <p:cNvSpPr>
            <a:spLocks noChangeArrowheads="1"/>
          </p:cNvSpPr>
          <p:nvPr/>
        </p:nvSpPr>
        <p:spPr bwMode="auto">
          <a:xfrm>
            <a:off x="6019800" y="2209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1">
                <a:solidFill>
                  <a:srgbClr val="FF0000"/>
                </a:solidFill>
                <a:latin typeface="Arial Unicode MS" pitchFamily="34" charset="-128"/>
              </a:rPr>
              <a:t>E</a:t>
            </a:r>
            <a:endParaRPr lang="ru-RU" b="1" i="1">
              <a:solidFill>
                <a:srgbClr val="FF0000"/>
              </a:solidFill>
              <a:latin typeface="Arial Unicode MS" pitchFamily="34" charset="-128"/>
            </a:endParaRPr>
          </a:p>
        </p:txBody>
      </p:sp>
      <p:sp>
        <p:nvSpPr>
          <p:cNvPr id="13347" name="Rectangle 35"/>
          <p:cNvSpPr>
            <a:spLocks noChangeArrowheads="1"/>
          </p:cNvSpPr>
          <p:nvPr/>
        </p:nvSpPr>
        <p:spPr bwMode="auto">
          <a:xfrm rot="-2491361">
            <a:off x="5105400" y="2743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>
                <a:solidFill>
                  <a:srgbClr val="FF0000"/>
                </a:solidFill>
              </a:rPr>
              <a:t>R</a:t>
            </a:r>
            <a:endParaRPr lang="ru-RU" sz="1200" b="1" i="1">
              <a:solidFill>
                <a:srgbClr val="FF0000"/>
              </a:solidFill>
            </a:endParaRPr>
          </a:p>
        </p:txBody>
      </p:sp>
      <p:sp>
        <p:nvSpPr>
          <p:cNvPr id="13348" name="Rectangle 36"/>
          <p:cNvSpPr>
            <a:spLocks noChangeArrowheads="1"/>
          </p:cNvSpPr>
          <p:nvPr/>
        </p:nvSpPr>
        <p:spPr bwMode="auto">
          <a:xfrm>
            <a:off x="1676400" y="5562600"/>
            <a:ext cx="2209800" cy="533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rgbClr val="FF0000"/>
                </a:solidFill>
                <a:cs typeface="Arial" charset="0"/>
              </a:rPr>
              <a:t>R = [OE]</a:t>
            </a:r>
          </a:p>
        </p:txBody>
      </p:sp>
      <p:sp>
        <p:nvSpPr>
          <p:cNvPr id="13349" name="Rectangle 37"/>
          <p:cNvSpPr>
            <a:spLocks noChangeArrowheads="1"/>
          </p:cNvSpPr>
          <p:nvPr/>
        </p:nvSpPr>
        <p:spPr bwMode="auto">
          <a:xfrm>
            <a:off x="1676400" y="4800600"/>
            <a:ext cx="2209800" cy="533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rgbClr val="FF0000"/>
                </a:solidFill>
                <a:cs typeface="Arial" charset="0"/>
              </a:rPr>
              <a:t>∟C =∟D=90°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6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20" grpId="0"/>
      <p:bldP spid="13324" grpId="0"/>
      <p:bldP spid="13326" grpId="0"/>
      <p:bldP spid="13327" grpId="0"/>
      <p:bldP spid="13328" grpId="0"/>
      <p:bldP spid="13329" grpId="0"/>
      <p:bldP spid="13330" grpId="0"/>
      <p:bldP spid="13331" grpId="0"/>
      <p:bldP spid="13332" grpId="0"/>
      <p:bldP spid="13333" grpId="0"/>
      <p:bldP spid="13334" grpId="0" animBg="1"/>
      <p:bldP spid="13335" grpId="0" animBg="1"/>
      <p:bldP spid="13336" grpId="0"/>
      <p:bldP spid="13337" grpId="0"/>
      <p:bldP spid="13339" grpId="0"/>
      <p:bldP spid="13340" grpId="0"/>
      <p:bldP spid="13342" grpId="0" animBg="1"/>
      <p:bldP spid="13343" grpId="0" animBg="1"/>
      <p:bldP spid="13344" grpId="0" animBg="1"/>
      <p:bldP spid="13345" grpId="0"/>
      <p:bldP spid="13346" grpId="0"/>
      <p:bldP spid="13347" grpId="0"/>
      <p:bldP spid="13348" grpId="0" animBg="1"/>
      <p:bldP spid="133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503452B-98E8-44BA-A2D2-609C50FBF8B3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11267" name="WordArt 2"/>
          <p:cNvSpPr>
            <a:spLocks noChangeArrowheads="1" noChangeShapeType="1" noTextEdit="1"/>
          </p:cNvSpPr>
          <p:nvPr/>
        </p:nvSpPr>
        <p:spPr bwMode="auto">
          <a:xfrm>
            <a:off x="762000" y="457200"/>
            <a:ext cx="7696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ДЕЛЕНИЕ ОКРУЖНОСТИ</a:t>
            </a:r>
          </a:p>
          <a:p>
            <a:pPr algn="ctr"/>
            <a:r>
              <a:rPr lang="ru-RU" sz="36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GOST type A"/>
              </a:rPr>
              <a:t>на 4 и 8 равных частей</a:t>
            </a:r>
          </a:p>
        </p:txBody>
      </p:sp>
      <p:sp>
        <p:nvSpPr>
          <p:cNvPr id="11268" name="Овал 44"/>
          <p:cNvSpPr>
            <a:spLocks noChangeArrowheads="1"/>
          </p:cNvSpPr>
          <p:nvPr/>
        </p:nvSpPr>
        <p:spPr bwMode="auto">
          <a:xfrm>
            <a:off x="2428875" y="1973263"/>
            <a:ext cx="4357688" cy="428625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cxnSp>
        <p:nvCxnSpPr>
          <p:cNvPr id="11269" name="Прямая соединительная линия 45"/>
          <p:cNvCxnSpPr>
            <a:cxnSpLocks noChangeShapeType="1"/>
          </p:cNvCxnSpPr>
          <p:nvPr/>
        </p:nvCxnSpPr>
        <p:spPr bwMode="auto">
          <a:xfrm rot="5400000">
            <a:off x="2215356" y="4115594"/>
            <a:ext cx="471487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lgDashDot"/>
            <a:round/>
            <a:headEnd/>
            <a:tailEnd/>
          </a:ln>
        </p:spPr>
      </p:cxnSp>
      <p:cxnSp>
        <p:nvCxnSpPr>
          <p:cNvPr id="11270" name="Прямая соединительная линия 46"/>
          <p:cNvCxnSpPr>
            <a:cxnSpLocks noChangeShapeType="1"/>
          </p:cNvCxnSpPr>
          <p:nvPr/>
        </p:nvCxnSpPr>
        <p:spPr bwMode="auto">
          <a:xfrm>
            <a:off x="2071688" y="4116388"/>
            <a:ext cx="492918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lgDashDot"/>
            <a:round/>
            <a:headEnd/>
            <a:tailEnd/>
          </a:ln>
        </p:spPr>
      </p:cxnSp>
      <p:cxnSp>
        <p:nvCxnSpPr>
          <p:cNvPr id="48" name="Прямая соединительная линия 47"/>
          <p:cNvCxnSpPr>
            <a:cxnSpLocks noChangeShapeType="1"/>
            <a:stCxn id="11268" idx="2"/>
            <a:endCxn id="11268" idx="0"/>
          </p:cNvCxnSpPr>
          <p:nvPr/>
        </p:nvCxnSpPr>
        <p:spPr bwMode="auto">
          <a:xfrm rot="10800000" flipH="1">
            <a:off x="2428875" y="1973263"/>
            <a:ext cx="2178050" cy="2143125"/>
          </a:xfrm>
          <a:prstGeom prst="line">
            <a:avLst/>
          </a:prstGeom>
          <a:noFill/>
          <a:ln w="3175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49" name="Прямая соединительная линия 48"/>
          <p:cNvCxnSpPr>
            <a:cxnSpLocks noChangeShapeType="1"/>
            <a:stCxn id="11268" idx="0"/>
            <a:endCxn id="11268" idx="6"/>
          </p:cNvCxnSpPr>
          <p:nvPr/>
        </p:nvCxnSpPr>
        <p:spPr bwMode="auto">
          <a:xfrm rot="16200000" flipH="1">
            <a:off x="4625181" y="1955007"/>
            <a:ext cx="2143125" cy="2179638"/>
          </a:xfrm>
          <a:prstGeom prst="line">
            <a:avLst/>
          </a:prstGeom>
          <a:noFill/>
          <a:ln w="3175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50" name="Прямая соединительная линия 49"/>
          <p:cNvCxnSpPr>
            <a:cxnSpLocks noChangeShapeType="1"/>
            <a:stCxn id="11268" idx="4"/>
            <a:endCxn id="11268" idx="6"/>
          </p:cNvCxnSpPr>
          <p:nvPr/>
        </p:nvCxnSpPr>
        <p:spPr bwMode="auto">
          <a:xfrm rot="5400000" flipH="1" flipV="1">
            <a:off x="4625181" y="4098132"/>
            <a:ext cx="2143125" cy="2179638"/>
          </a:xfrm>
          <a:prstGeom prst="line">
            <a:avLst/>
          </a:prstGeom>
          <a:noFill/>
          <a:ln w="3175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51" name="Прямая соединительная линия 50"/>
          <p:cNvCxnSpPr>
            <a:cxnSpLocks noChangeShapeType="1"/>
            <a:stCxn id="11268" idx="2"/>
            <a:endCxn id="11268" idx="4"/>
          </p:cNvCxnSpPr>
          <p:nvPr/>
        </p:nvCxnSpPr>
        <p:spPr bwMode="auto">
          <a:xfrm rot="10800000" flipH="1" flipV="1">
            <a:off x="2428875" y="4116388"/>
            <a:ext cx="2178050" cy="2143125"/>
          </a:xfrm>
          <a:prstGeom prst="line">
            <a:avLst/>
          </a:prstGeom>
          <a:noFill/>
          <a:ln w="3175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52" name="Прямая соединительная линия 51"/>
          <p:cNvCxnSpPr>
            <a:cxnSpLocks noChangeShapeType="1"/>
          </p:cNvCxnSpPr>
          <p:nvPr/>
        </p:nvCxnSpPr>
        <p:spPr bwMode="auto">
          <a:xfrm flipV="1">
            <a:off x="2928938" y="1758950"/>
            <a:ext cx="4071937" cy="4000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3" name="Дуга 52"/>
          <p:cNvSpPr/>
          <p:nvPr/>
        </p:nvSpPr>
        <p:spPr bwMode="auto">
          <a:xfrm rot="3572935">
            <a:off x="6211888" y="1625600"/>
            <a:ext cx="655637" cy="531813"/>
          </a:xfrm>
          <a:prstGeom prst="arc">
            <a:avLst>
              <a:gd name="adj1" fmla="val 16037094"/>
              <a:gd name="adj2" fmla="val 2065536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54" name="Дуга 53"/>
          <p:cNvSpPr/>
          <p:nvPr/>
        </p:nvSpPr>
        <p:spPr bwMode="auto">
          <a:xfrm rot="20497825">
            <a:off x="6424613" y="1920875"/>
            <a:ext cx="657225" cy="531813"/>
          </a:xfrm>
          <a:prstGeom prst="arc">
            <a:avLst>
              <a:gd name="adj1" fmla="val 16037094"/>
              <a:gd name="adj2" fmla="val 2065536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55" name="Дуга 54"/>
          <p:cNvSpPr/>
          <p:nvPr/>
        </p:nvSpPr>
        <p:spPr bwMode="auto">
          <a:xfrm rot="15588414">
            <a:off x="2349500" y="1935163"/>
            <a:ext cx="655638" cy="531812"/>
          </a:xfrm>
          <a:prstGeom prst="arc">
            <a:avLst>
              <a:gd name="adj1" fmla="val 16037094"/>
              <a:gd name="adj2" fmla="val 2065536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56" name="Дуга 55"/>
          <p:cNvSpPr/>
          <p:nvPr/>
        </p:nvSpPr>
        <p:spPr bwMode="auto">
          <a:xfrm rot="19897219">
            <a:off x="2087563" y="2025650"/>
            <a:ext cx="655637" cy="531813"/>
          </a:xfrm>
          <a:prstGeom prst="arc">
            <a:avLst>
              <a:gd name="adj1" fmla="val 16037094"/>
              <a:gd name="adj2" fmla="val 2065536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cxnSp>
        <p:nvCxnSpPr>
          <p:cNvPr id="57" name="Прямая соединительная линия 56"/>
          <p:cNvCxnSpPr>
            <a:cxnSpLocks noChangeShapeType="1"/>
          </p:cNvCxnSpPr>
          <p:nvPr/>
        </p:nvCxnSpPr>
        <p:spPr bwMode="auto">
          <a:xfrm rot="16200000" flipV="1">
            <a:off x="2286000" y="1830388"/>
            <a:ext cx="4071937" cy="40719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2143125" y="3759200"/>
            <a:ext cx="214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4500563" y="16160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6786563" y="3902075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4572000" y="625951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928938" y="218757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5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215063" y="240188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6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215063" y="5473700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7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643188" y="5473700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8</a:t>
            </a:r>
          </a:p>
        </p:txBody>
      </p:sp>
      <p:cxnSp>
        <p:nvCxnSpPr>
          <p:cNvPr id="66" name="Прямая соединительная линия 65"/>
          <p:cNvCxnSpPr>
            <a:cxnSpLocks noChangeShapeType="1"/>
            <a:stCxn id="11268" idx="2"/>
            <a:endCxn id="11268" idx="1"/>
          </p:cNvCxnSpPr>
          <p:nvPr/>
        </p:nvCxnSpPr>
        <p:spPr bwMode="auto">
          <a:xfrm rot="10800000" flipH="1">
            <a:off x="2428875" y="2601913"/>
            <a:ext cx="638175" cy="1514475"/>
          </a:xfrm>
          <a:prstGeom prst="line">
            <a:avLst/>
          </a:prstGeom>
          <a:noFill/>
          <a:ln w="31750" algn="ctr">
            <a:solidFill>
              <a:srgbClr val="0033CC"/>
            </a:solidFill>
            <a:round/>
            <a:headEnd/>
            <a:tailEnd/>
          </a:ln>
        </p:spPr>
      </p:cxnSp>
      <p:cxnSp>
        <p:nvCxnSpPr>
          <p:cNvPr id="67" name="Прямая соединительная линия 66"/>
          <p:cNvCxnSpPr>
            <a:cxnSpLocks noChangeShapeType="1"/>
            <a:stCxn id="11268" idx="1"/>
            <a:endCxn id="11268" idx="0"/>
          </p:cNvCxnSpPr>
          <p:nvPr/>
        </p:nvCxnSpPr>
        <p:spPr bwMode="auto">
          <a:xfrm rot="5400000" flipH="1" flipV="1">
            <a:off x="3523457" y="1516856"/>
            <a:ext cx="628650" cy="1541463"/>
          </a:xfrm>
          <a:prstGeom prst="line">
            <a:avLst/>
          </a:prstGeom>
          <a:noFill/>
          <a:ln w="31750" algn="ctr">
            <a:solidFill>
              <a:srgbClr val="0033CC"/>
            </a:solidFill>
            <a:round/>
            <a:headEnd/>
            <a:tailEnd/>
          </a:ln>
        </p:spPr>
      </p:cxnSp>
      <p:cxnSp>
        <p:nvCxnSpPr>
          <p:cNvPr id="68" name="Прямая соединительная линия 67"/>
          <p:cNvCxnSpPr>
            <a:cxnSpLocks noChangeShapeType="1"/>
            <a:stCxn id="11268" idx="0"/>
            <a:endCxn id="11268" idx="7"/>
          </p:cNvCxnSpPr>
          <p:nvPr/>
        </p:nvCxnSpPr>
        <p:spPr bwMode="auto">
          <a:xfrm rot="16200000" flipH="1">
            <a:off x="5064126" y="1517650"/>
            <a:ext cx="628650" cy="1539875"/>
          </a:xfrm>
          <a:prstGeom prst="line">
            <a:avLst/>
          </a:prstGeom>
          <a:noFill/>
          <a:ln w="31750" algn="ctr">
            <a:solidFill>
              <a:srgbClr val="0033CC"/>
            </a:solidFill>
            <a:round/>
            <a:headEnd/>
            <a:tailEnd/>
          </a:ln>
        </p:spPr>
      </p:cxnSp>
      <p:cxnSp>
        <p:nvCxnSpPr>
          <p:cNvPr id="69" name="Прямая соединительная линия 68"/>
          <p:cNvCxnSpPr>
            <a:cxnSpLocks noChangeShapeType="1"/>
            <a:endCxn id="60" idx="1"/>
          </p:cNvCxnSpPr>
          <p:nvPr/>
        </p:nvCxnSpPr>
        <p:spPr bwMode="auto">
          <a:xfrm rot="16200000" flipH="1">
            <a:off x="5729287" y="3030538"/>
            <a:ext cx="1471613" cy="642938"/>
          </a:xfrm>
          <a:prstGeom prst="line">
            <a:avLst/>
          </a:prstGeom>
          <a:noFill/>
          <a:ln w="31750" algn="ctr">
            <a:solidFill>
              <a:srgbClr val="0033CC"/>
            </a:solidFill>
            <a:round/>
            <a:headEnd/>
            <a:tailEnd/>
          </a:ln>
        </p:spPr>
      </p:cxnSp>
      <p:cxnSp>
        <p:nvCxnSpPr>
          <p:cNvPr id="70" name="Прямая соединительная линия 69"/>
          <p:cNvCxnSpPr>
            <a:cxnSpLocks noChangeShapeType="1"/>
            <a:endCxn id="11268" idx="5"/>
          </p:cNvCxnSpPr>
          <p:nvPr/>
        </p:nvCxnSpPr>
        <p:spPr bwMode="auto">
          <a:xfrm rot="5400000">
            <a:off x="5709445" y="4555331"/>
            <a:ext cx="1516062" cy="638175"/>
          </a:xfrm>
          <a:prstGeom prst="line">
            <a:avLst/>
          </a:prstGeom>
          <a:noFill/>
          <a:ln w="31750" algn="ctr">
            <a:solidFill>
              <a:srgbClr val="0033CC"/>
            </a:solidFill>
            <a:round/>
            <a:headEnd/>
            <a:tailEnd/>
          </a:ln>
        </p:spPr>
      </p:cxnSp>
      <p:cxnSp>
        <p:nvCxnSpPr>
          <p:cNvPr id="71" name="Прямая соединительная линия 70"/>
          <p:cNvCxnSpPr>
            <a:cxnSpLocks noChangeShapeType="1"/>
            <a:endCxn id="11268" idx="5"/>
          </p:cNvCxnSpPr>
          <p:nvPr/>
        </p:nvCxnSpPr>
        <p:spPr bwMode="auto">
          <a:xfrm flipV="1">
            <a:off x="4572000" y="5632450"/>
            <a:ext cx="1576388" cy="627063"/>
          </a:xfrm>
          <a:prstGeom prst="line">
            <a:avLst/>
          </a:prstGeom>
          <a:noFill/>
          <a:ln w="31750" algn="ctr">
            <a:solidFill>
              <a:srgbClr val="0033CC"/>
            </a:solidFill>
            <a:round/>
            <a:headEnd/>
            <a:tailEnd/>
          </a:ln>
        </p:spPr>
      </p:cxnSp>
      <p:cxnSp>
        <p:nvCxnSpPr>
          <p:cNvPr id="72" name="Прямая соединительная линия 71"/>
          <p:cNvCxnSpPr>
            <a:cxnSpLocks noChangeShapeType="1"/>
            <a:stCxn id="11268" idx="3"/>
            <a:endCxn id="11268" idx="4"/>
          </p:cNvCxnSpPr>
          <p:nvPr/>
        </p:nvCxnSpPr>
        <p:spPr bwMode="auto">
          <a:xfrm rot="16200000" flipH="1">
            <a:off x="3524250" y="5175250"/>
            <a:ext cx="627063" cy="1541463"/>
          </a:xfrm>
          <a:prstGeom prst="line">
            <a:avLst/>
          </a:prstGeom>
          <a:noFill/>
          <a:ln w="31750" algn="ctr">
            <a:solidFill>
              <a:srgbClr val="0033CC"/>
            </a:solidFill>
            <a:round/>
            <a:headEnd/>
            <a:tailEnd/>
          </a:ln>
        </p:spPr>
      </p:cxnSp>
      <p:cxnSp>
        <p:nvCxnSpPr>
          <p:cNvPr id="73" name="Прямая соединительная линия 72"/>
          <p:cNvCxnSpPr>
            <a:cxnSpLocks noChangeShapeType="1"/>
            <a:stCxn id="11268" idx="3"/>
            <a:endCxn id="11268" idx="2"/>
          </p:cNvCxnSpPr>
          <p:nvPr/>
        </p:nvCxnSpPr>
        <p:spPr bwMode="auto">
          <a:xfrm rot="5400000" flipH="1">
            <a:off x="1989932" y="4555331"/>
            <a:ext cx="1516062" cy="638175"/>
          </a:xfrm>
          <a:prstGeom prst="line">
            <a:avLst/>
          </a:prstGeom>
          <a:noFill/>
          <a:ln w="31750" algn="ctr">
            <a:solidFill>
              <a:srgbClr val="0033CC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3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0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00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691</TotalTime>
  <Words>324</Words>
  <Application>Microsoft PowerPoint</Application>
  <PresentationFormat>Экран (4:3)</PresentationFormat>
  <Paragraphs>184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Wingdings</vt:lpstr>
      <vt:lpstr>GOST type B</vt:lpstr>
      <vt:lpstr>Arial Black</vt:lpstr>
      <vt:lpstr>GOST type A</vt:lpstr>
      <vt:lpstr>Arial Unicode MS</vt:lpstr>
      <vt:lpstr>Georgia</vt:lpstr>
      <vt:lpstr>Times New Roman</vt:lpstr>
      <vt:lpstr>Calibri</vt:lpstr>
      <vt:lpstr>Пиксел</vt:lpstr>
      <vt:lpstr>ГЕОМЕТРИЧЕСКИЕ  ПОСТРОЕНИЯ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Admin2</dc:creator>
  <cp:lastModifiedBy>user--kl2</cp:lastModifiedBy>
  <cp:revision>32</cp:revision>
  <cp:lastPrinted>1601-01-01T00:00:00Z</cp:lastPrinted>
  <dcterms:created xsi:type="dcterms:W3CDTF">1601-01-01T00:00:00Z</dcterms:created>
  <dcterms:modified xsi:type="dcterms:W3CDTF">2014-11-14T12:28:13Z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