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9F89-F2F4-499E-845D-F108C0724998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78199-616D-4A5F-918B-07057DF82B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14143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9F89-F2F4-499E-845D-F108C0724998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78199-616D-4A5F-918B-07057DF82B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11050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9F89-F2F4-499E-845D-F108C0724998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78199-616D-4A5F-918B-07057DF82B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947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9F89-F2F4-499E-845D-F108C0724998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78199-616D-4A5F-918B-07057DF82B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90004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9F89-F2F4-499E-845D-F108C0724998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78199-616D-4A5F-918B-07057DF82B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58274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9F89-F2F4-499E-845D-F108C0724998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78199-616D-4A5F-918B-07057DF82B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04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9F89-F2F4-499E-845D-F108C0724998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78199-616D-4A5F-918B-07057DF82B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7626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9F89-F2F4-499E-845D-F108C0724998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78199-616D-4A5F-918B-07057DF82B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9897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9F89-F2F4-499E-845D-F108C0724998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78199-616D-4A5F-918B-07057DF82B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9577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9F89-F2F4-499E-845D-F108C0724998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78199-616D-4A5F-918B-07057DF82B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9301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9F89-F2F4-499E-845D-F108C0724998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78199-616D-4A5F-918B-07057DF82B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7339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89F89-F2F4-499E-845D-F108C0724998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78199-616D-4A5F-918B-07057DF82B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91463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7200" b="1" i="1" dirty="0" smtClean="0">
                <a:solidFill>
                  <a:srgbClr val="002060"/>
                </a:solidFill>
                <a:latin typeface="ISOCPEUR" pitchFamily="34" charset="0"/>
              </a:rPr>
              <a:t>Построение чертежа детали</a:t>
            </a:r>
            <a:endParaRPr lang="ru-RU" sz="7200" b="1" i="1" dirty="0">
              <a:solidFill>
                <a:srgbClr val="002060"/>
              </a:solidFill>
              <a:latin typeface="ISOCPEUR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4781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79512" y="5500702"/>
            <a:ext cx="8784976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b="1" i="1" dirty="0">
                <a:solidFill>
                  <a:srgbClr val="002060"/>
                </a:solidFill>
                <a:latin typeface="ISOCPEUR" pitchFamily="34" charset="0"/>
              </a:rPr>
              <a:t>7</a:t>
            </a:r>
            <a:r>
              <a:rPr lang="ru-RU" sz="2800" b="1" i="1" dirty="0" smtClean="0">
                <a:solidFill>
                  <a:srgbClr val="002060"/>
                </a:solidFill>
                <a:latin typeface="ISOCPEUR" pitchFamily="34" charset="0"/>
              </a:rPr>
              <a:t>. Разметка и построение изображения: </a:t>
            </a:r>
          </a:p>
          <a:p>
            <a:pPr algn="l"/>
            <a:r>
              <a:rPr lang="ru-RU" sz="2800" b="1" i="1" dirty="0">
                <a:solidFill>
                  <a:srgbClr val="002060"/>
                </a:solidFill>
                <a:latin typeface="ISOCPEUR" pitchFamily="34" charset="0"/>
              </a:rPr>
              <a:t>а</a:t>
            </a:r>
            <a:r>
              <a:rPr lang="ru-RU" sz="2800" b="1" i="1" dirty="0" smtClean="0">
                <a:solidFill>
                  <a:srgbClr val="002060"/>
                </a:solidFill>
                <a:latin typeface="ISOCPEUR" pitchFamily="34" charset="0"/>
              </a:rPr>
              <a:t>. уточнение внешнего очертания контура детали.</a:t>
            </a:r>
            <a:endParaRPr lang="ru-RU" sz="2800" b="1" i="1" dirty="0">
              <a:solidFill>
                <a:srgbClr val="002060"/>
              </a:solidFill>
              <a:latin typeface="ISOCPEUR" pitchFamily="34" charset="0"/>
            </a:endParaRPr>
          </a:p>
        </p:txBody>
      </p:sp>
      <p:pic>
        <p:nvPicPr>
          <p:cNvPr id="7170" name="Picture 2" descr="G:\Черчение\38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2656"/>
            <a:ext cx="3493990" cy="49339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934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79512" y="5589240"/>
            <a:ext cx="8784976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b="1" i="1" dirty="0">
                <a:solidFill>
                  <a:srgbClr val="002060"/>
                </a:solidFill>
                <a:latin typeface="ISOCPEUR" pitchFamily="34" charset="0"/>
              </a:rPr>
              <a:t>7</a:t>
            </a:r>
            <a:r>
              <a:rPr lang="ru-RU" sz="2800" b="1" i="1" dirty="0" smtClean="0">
                <a:solidFill>
                  <a:srgbClr val="002060"/>
                </a:solidFill>
                <a:latin typeface="ISOCPEUR" pitchFamily="34" charset="0"/>
              </a:rPr>
              <a:t>. Разметка и построение изображения: </a:t>
            </a:r>
          </a:p>
          <a:p>
            <a:pPr algn="l"/>
            <a:r>
              <a:rPr lang="ru-RU" sz="2800" b="1" i="1" dirty="0" smtClean="0">
                <a:solidFill>
                  <a:srgbClr val="002060"/>
                </a:solidFill>
                <a:latin typeface="ISOCPEUR" pitchFamily="34" charset="0"/>
              </a:rPr>
              <a:t>б. уточнение внутреннего контура детали.</a:t>
            </a:r>
            <a:endParaRPr lang="ru-RU" sz="2800" b="1" i="1" dirty="0">
              <a:solidFill>
                <a:srgbClr val="002060"/>
              </a:solidFill>
              <a:latin typeface="ISOCPEUR" pitchFamily="34" charset="0"/>
            </a:endParaRPr>
          </a:p>
        </p:txBody>
      </p:sp>
      <p:pic>
        <p:nvPicPr>
          <p:cNvPr id="8194" name="Picture 2" descr="G:\Черчение\39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2656"/>
            <a:ext cx="3493990" cy="49339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5968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79512" y="5589240"/>
            <a:ext cx="8784976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b="1" i="1" dirty="0">
                <a:solidFill>
                  <a:srgbClr val="002060"/>
                </a:solidFill>
                <a:latin typeface="ISOCPEUR" pitchFamily="34" charset="0"/>
              </a:rPr>
              <a:t>7</a:t>
            </a:r>
            <a:r>
              <a:rPr lang="ru-RU" sz="2800" b="1" i="1" dirty="0" smtClean="0">
                <a:solidFill>
                  <a:srgbClr val="002060"/>
                </a:solidFill>
                <a:latin typeface="ISOCPEUR" pitchFamily="34" charset="0"/>
              </a:rPr>
              <a:t>. Разметка и построение изображения: </a:t>
            </a:r>
          </a:p>
          <a:p>
            <a:pPr algn="l"/>
            <a:r>
              <a:rPr lang="ru-RU" sz="2800" b="1" i="1" dirty="0" smtClean="0">
                <a:solidFill>
                  <a:srgbClr val="002060"/>
                </a:solidFill>
                <a:latin typeface="ISOCPEUR" pitchFamily="34" charset="0"/>
              </a:rPr>
              <a:t>б. уточнение внутреннего контура детали.</a:t>
            </a:r>
            <a:endParaRPr lang="ru-RU" sz="2800" b="1" i="1" dirty="0">
              <a:solidFill>
                <a:srgbClr val="002060"/>
              </a:solidFill>
              <a:latin typeface="ISOCPEUR" pitchFamily="34" charset="0"/>
            </a:endParaRPr>
          </a:p>
        </p:txBody>
      </p:sp>
      <p:pic>
        <p:nvPicPr>
          <p:cNvPr id="9218" name="Picture 2" descr="G:\Черчение\40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2656"/>
            <a:ext cx="3493990" cy="49339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2029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79512" y="5589240"/>
            <a:ext cx="8784976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b="1" i="1" dirty="0" smtClean="0">
                <a:solidFill>
                  <a:srgbClr val="002060"/>
                </a:solidFill>
                <a:latin typeface="ISOCPEUR" pitchFamily="34" charset="0"/>
              </a:rPr>
              <a:t>8. Нанесение размеров по длине, по высоте и толщине.</a:t>
            </a:r>
            <a:endParaRPr lang="ru-RU" sz="2800" b="1" i="1" dirty="0">
              <a:solidFill>
                <a:srgbClr val="002060"/>
              </a:solidFill>
              <a:latin typeface="ISOCPEUR" pitchFamily="34" charset="0"/>
            </a:endParaRPr>
          </a:p>
        </p:txBody>
      </p:sp>
      <p:pic>
        <p:nvPicPr>
          <p:cNvPr id="10242" name="Picture 2" descr="G:\Черчение\4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2656"/>
            <a:ext cx="3493990" cy="49339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9217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59024" y="548680"/>
            <a:ext cx="4392488" cy="432048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i="1" dirty="0" smtClean="0">
                <a:solidFill>
                  <a:srgbClr val="002060"/>
                </a:solidFill>
                <a:latin typeface="ISOCPEUR" pitchFamily="34" charset="0"/>
              </a:rPr>
              <a:t>Обводка:</a:t>
            </a:r>
            <a:endParaRPr lang="en-US" sz="3200" b="1" i="1" dirty="0" smtClean="0">
              <a:solidFill>
                <a:srgbClr val="002060"/>
              </a:solidFill>
              <a:latin typeface="ISOCPEUR" pitchFamily="34" charset="0"/>
            </a:endParaRPr>
          </a:p>
          <a:p>
            <a:pPr algn="l"/>
            <a:r>
              <a:rPr lang="ru-RU" sz="3200" b="1" i="1" dirty="0" smtClean="0">
                <a:solidFill>
                  <a:srgbClr val="002060"/>
                </a:solidFill>
                <a:latin typeface="ISOCPEUR" pitchFamily="34" charset="0"/>
              </a:rPr>
              <a:t>окружности, горизонтальные линии, вертикальные, наклонные.</a:t>
            </a:r>
            <a:endParaRPr lang="en-US" sz="3200" b="1" i="1" dirty="0" smtClean="0">
              <a:solidFill>
                <a:srgbClr val="002060"/>
              </a:solidFill>
              <a:latin typeface="ISOCPEUR" pitchFamily="34" charset="0"/>
            </a:endParaRPr>
          </a:p>
          <a:p>
            <a:pPr algn="l"/>
            <a:endParaRPr lang="en-US" sz="3200" b="1" i="1" dirty="0">
              <a:solidFill>
                <a:srgbClr val="002060"/>
              </a:solidFill>
              <a:latin typeface="ISOCPEUR" pitchFamily="34" charset="0"/>
            </a:endParaRPr>
          </a:p>
          <a:p>
            <a:pPr algn="l"/>
            <a:r>
              <a:rPr lang="ru-RU" sz="3200" b="1" i="1" dirty="0" smtClean="0">
                <a:solidFill>
                  <a:srgbClr val="002060"/>
                </a:solidFill>
                <a:latin typeface="ISOCPEUR" pitchFamily="34" charset="0"/>
              </a:rPr>
              <a:t>Заполнение основной надписи.</a:t>
            </a:r>
            <a:endParaRPr lang="ru-RU" sz="3200" b="1" i="1" dirty="0">
              <a:solidFill>
                <a:srgbClr val="002060"/>
              </a:solidFill>
              <a:latin typeface="ISOCPEUR" pitchFamily="34" charset="0"/>
            </a:endParaRPr>
          </a:p>
        </p:txBody>
      </p:sp>
      <p:pic>
        <p:nvPicPr>
          <p:cNvPr id="10242" name="Picture 2" descr="G:\Черчение\41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32656"/>
            <a:ext cx="3493990" cy="49339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2666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i="1" dirty="0" smtClean="0">
                <a:solidFill>
                  <a:srgbClr val="002060"/>
                </a:solidFill>
                <a:latin typeface="ISOCPEUR" pitchFamily="34" charset="0"/>
              </a:rPr>
              <a:t>1. Анализ геометрической формы и симметричности детали.</a:t>
            </a:r>
            <a:endParaRPr lang="ru-RU" b="1" i="1" dirty="0">
              <a:solidFill>
                <a:srgbClr val="002060"/>
              </a:solidFill>
              <a:latin typeface="ISOCPEUR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G:\Черчение\деталь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108105" y="2522731"/>
            <a:ext cx="4927488" cy="30777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56363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357826"/>
            <a:ext cx="8784976" cy="1143000"/>
          </a:xfrm>
        </p:spPr>
        <p:txBody>
          <a:bodyPr>
            <a:noAutofit/>
          </a:bodyPr>
          <a:lstStyle/>
          <a:p>
            <a:pPr algn="l"/>
            <a:r>
              <a:rPr lang="ru-RU" sz="2600" b="1" i="1" dirty="0" smtClean="0">
                <a:solidFill>
                  <a:srgbClr val="002060"/>
                </a:solidFill>
                <a:latin typeface="ISOCPEUR" pitchFamily="34" charset="0"/>
              </a:rPr>
              <a:t>2. Установление главного вида, анализ его графического состава, например: прямоугольник, имеет прямоугольные вырезы, в центре – круг. Изображение симметрично относительно двух осей симметрии.</a:t>
            </a:r>
            <a:endParaRPr lang="ru-RU" sz="2600" b="1" i="1" dirty="0">
              <a:solidFill>
                <a:srgbClr val="002060"/>
              </a:solidFill>
              <a:latin typeface="ISOCPEUR" pitchFamily="34" charset="0"/>
            </a:endParaRPr>
          </a:p>
        </p:txBody>
      </p:sp>
      <p:pic>
        <p:nvPicPr>
          <p:cNvPr id="4" name="Picture 2" descr="G:\Черчение\деталь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153563" y="1041508"/>
            <a:ext cx="4927488" cy="30777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5724128" y="3501008"/>
            <a:ext cx="1008112" cy="115212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4571850" y="3501008"/>
            <a:ext cx="2160390" cy="10081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732240" y="3501008"/>
            <a:ext cx="216024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671521" y="3068960"/>
            <a:ext cx="2242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ISOCPEUR" pitchFamily="34" charset="0"/>
              </a:rPr>
              <a:t>Прямоугольники</a:t>
            </a:r>
            <a:endParaRPr lang="ru-RU" sz="2400" b="1" i="1" dirty="0">
              <a:solidFill>
                <a:srgbClr val="FF0000"/>
              </a:solidFill>
              <a:latin typeface="ISOCPEUR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699792" y="1412776"/>
            <a:ext cx="1584326" cy="85470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421952" y="980728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ISOCPEUR" pitchFamily="34" charset="0"/>
              </a:rPr>
              <a:t>Круг</a:t>
            </a:r>
            <a:endParaRPr lang="ru-RU" sz="2400" b="1" i="1" dirty="0">
              <a:solidFill>
                <a:srgbClr val="FF0000"/>
              </a:solidFill>
              <a:latin typeface="ISOCPEUR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115616" y="1412776"/>
            <a:ext cx="158417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4549935" y="1052736"/>
            <a:ext cx="10264" cy="302433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915816" y="2564904"/>
            <a:ext cx="3312368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4163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500702"/>
            <a:ext cx="8784976" cy="1143000"/>
          </a:xfrm>
        </p:spPr>
        <p:txBody>
          <a:bodyPr>
            <a:noAutofit/>
          </a:bodyPr>
          <a:lstStyle/>
          <a:p>
            <a:pPr algn="l"/>
            <a:r>
              <a:rPr lang="ru-RU" sz="2600" b="1" i="1" dirty="0">
                <a:solidFill>
                  <a:srgbClr val="002060"/>
                </a:solidFill>
                <a:latin typeface="ISOCPEUR" pitchFamily="34" charset="0"/>
              </a:rPr>
              <a:t>3</a:t>
            </a:r>
            <a:r>
              <a:rPr lang="ru-RU" sz="2600" b="1" i="1" dirty="0" smtClean="0">
                <a:solidFill>
                  <a:srgbClr val="002060"/>
                </a:solidFill>
                <a:latin typeface="ISOCPEUR" pitchFamily="34" charset="0"/>
              </a:rPr>
              <a:t>. Выбор положения формата:</a:t>
            </a:r>
            <a:br>
              <a:rPr lang="ru-RU" sz="2600" b="1" i="1" dirty="0" smtClean="0">
                <a:solidFill>
                  <a:srgbClr val="002060"/>
                </a:solidFill>
                <a:latin typeface="ISOCPEUR" pitchFamily="34" charset="0"/>
              </a:rPr>
            </a:br>
            <a:r>
              <a:rPr lang="ru-RU" sz="2600" b="1" i="1" dirty="0" smtClean="0">
                <a:solidFill>
                  <a:srgbClr val="002060"/>
                </a:solidFill>
                <a:latin typeface="ISOCPEUR" pitchFamily="34" charset="0"/>
              </a:rPr>
              <a:t>если длина больше высоты, то – </a:t>
            </a:r>
            <a:r>
              <a:rPr lang="ru-RU" sz="2600" b="1" i="1" u="sng" dirty="0" smtClean="0">
                <a:solidFill>
                  <a:srgbClr val="002060"/>
                </a:solidFill>
                <a:latin typeface="ISOCPEUR" pitchFamily="34" charset="0"/>
              </a:rPr>
              <a:t>по горизонтали</a:t>
            </a:r>
            <a:r>
              <a:rPr lang="ru-RU" sz="2600" b="1" i="1" dirty="0" smtClean="0">
                <a:solidFill>
                  <a:srgbClr val="002060"/>
                </a:solidFill>
                <a:latin typeface="ISOCPEUR" pitchFamily="34" charset="0"/>
              </a:rPr>
              <a:t>;</a:t>
            </a:r>
            <a:br>
              <a:rPr lang="ru-RU" sz="2600" b="1" i="1" dirty="0" smtClean="0">
                <a:solidFill>
                  <a:srgbClr val="002060"/>
                </a:solidFill>
                <a:latin typeface="ISOCPEUR" pitchFamily="34" charset="0"/>
              </a:rPr>
            </a:br>
            <a:r>
              <a:rPr lang="ru-RU" sz="2600" b="1" i="1" dirty="0" smtClean="0">
                <a:solidFill>
                  <a:srgbClr val="002060"/>
                </a:solidFill>
                <a:latin typeface="ISOCPEUR" pitchFamily="34" charset="0"/>
              </a:rPr>
              <a:t>если высота больше длина, то – </a:t>
            </a:r>
            <a:r>
              <a:rPr lang="ru-RU" sz="2600" b="1" i="1" u="sng" dirty="0" smtClean="0">
                <a:solidFill>
                  <a:srgbClr val="002060"/>
                </a:solidFill>
                <a:latin typeface="ISOCPEUR" pitchFamily="34" charset="0"/>
              </a:rPr>
              <a:t>по вертикали</a:t>
            </a:r>
            <a:r>
              <a:rPr lang="ru-RU" sz="2600" b="1" i="1" dirty="0" smtClean="0">
                <a:solidFill>
                  <a:srgbClr val="002060"/>
                </a:solidFill>
                <a:latin typeface="ISOCPEUR" pitchFamily="34" charset="0"/>
              </a:rPr>
              <a:t>.</a:t>
            </a:r>
            <a:endParaRPr lang="ru-RU" sz="2600" b="1" i="1" dirty="0">
              <a:solidFill>
                <a:srgbClr val="002060"/>
              </a:solidFill>
              <a:latin typeface="ISOCPEUR" pitchFamily="34" charset="0"/>
            </a:endParaRPr>
          </a:p>
        </p:txBody>
      </p:sp>
      <p:pic>
        <p:nvPicPr>
          <p:cNvPr id="4" name="Picture 2" descr="G:\Черчение\деталь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153563" y="897492"/>
            <a:ext cx="4927488" cy="30777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 rot="16200000">
            <a:off x="6121687" y="2261932"/>
            <a:ext cx="575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ISOCPEUR" pitchFamily="34" charset="0"/>
              </a:rPr>
              <a:t>120</a:t>
            </a:r>
            <a:endParaRPr lang="ru-RU" sz="2400" b="1" i="1" dirty="0">
              <a:solidFill>
                <a:srgbClr val="FF0000"/>
              </a:solidFill>
              <a:latin typeface="ISOCPEUR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14818" y="4925605"/>
            <a:ext cx="473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ISOCPEUR" pitchFamily="34" charset="0"/>
              </a:rPr>
              <a:t>90</a:t>
            </a:r>
            <a:endParaRPr lang="ru-RU" sz="2400" b="1" i="1" dirty="0">
              <a:solidFill>
                <a:srgbClr val="FF0000"/>
              </a:solidFill>
              <a:latin typeface="ISOCPEUR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5928863" y="173077"/>
            <a:ext cx="731369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960817" y="4736433"/>
            <a:ext cx="731369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561372" y="173077"/>
            <a:ext cx="0" cy="456335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6200000">
            <a:off x="5606422" y="5018821"/>
            <a:ext cx="731369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16200000">
            <a:off x="2777445" y="5011164"/>
            <a:ext cx="731369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143129" y="5301208"/>
            <a:ext cx="283089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22257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Черчение\33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147" y="332656"/>
            <a:ext cx="3518853" cy="496831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79512" y="5589240"/>
            <a:ext cx="8784976" cy="1143000"/>
          </a:xfrm>
        </p:spPr>
        <p:txBody>
          <a:bodyPr>
            <a:noAutofit/>
          </a:bodyPr>
          <a:lstStyle/>
          <a:p>
            <a:pPr algn="l"/>
            <a:r>
              <a:rPr lang="ru-RU" sz="2800" b="1" i="1" dirty="0" smtClean="0">
                <a:solidFill>
                  <a:srgbClr val="002060"/>
                </a:solidFill>
                <a:latin typeface="ISOCPEUR" pitchFamily="34" charset="0"/>
              </a:rPr>
              <a:t>4. Выбор масштаба изображения.</a:t>
            </a:r>
            <a:br>
              <a:rPr lang="ru-RU" sz="2800" b="1" i="1" dirty="0" smtClean="0">
                <a:solidFill>
                  <a:srgbClr val="002060"/>
                </a:solidFill>
                <a:latin typeface="ISOCPEUR" pitchFamily="34" charset="0"/>
              </a:rPr>
            </a:br>
            <a:r>
              <a:rPr lang="ru-RU" sz="2800" b="1" i="1" dirty="0" smtClean="0">
                <a:solidFill>
                  <a:srgbClr val="002060"/>
                </a:solidFill>
                <a:latin typeface="ISOCPEUR" pitchFamily="34" charset="0"/>
              </a:rPr>
              <a:t>5. Определение рабочего поля чертежа.</a:t>
            </a:r>
            <a:endParaRPr lang="ru-RU" sz="2800" b="1" i="1" dirty="0">
              <a:solidFill>
                <a:srgbClr val="002060"/>
              </a:solidFill>
              <a:latin typeface="ISOCPEUR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3923928" y="1808699"/>
            <a:ext cx="2160390" cy="10081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35651" y="1376651"/>
            <a:ext cx="1936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ISOCPEUR" pitchFamily="34" charset="0"/>
              </a:rPr>
              <a:t>Рабочее поле</a:t>
            </a:r>
            <a:endParaRPr lang="ru-RU" sz="2400" b="1" i="1" dirty="0">
              <a:solidFill>
                <a:srgbClr val="FF0000"/>
              </a:solidFill>
              <a:latin typeface="ISOCPEUR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6084318" y="1808699"/>
            <a:ext cx="2182203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07665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Черчение\34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994" y="350546"/>
            <a:ext cx="3493990" cy="49339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179512" y="5589240"/>
            <a:ext cx="8784976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b="1" i="1" dirty="0" smtClean="0">
                <a:solidFill>
                  <a:srgbClr val="002060"/>
                </a:solidFill>
                <a:latin typeface="ISOCPEUR" pitchFamily="34" charset="0"/>
              </a:rPr>
              <a:t>6. Композиционное решение чертежа: </a:t>
            </a:r>
          </a:p>
          <a:p>
            <a:pPr algn="l"/>
            <a:r>
              <a:rPr lang="ru-RU" sz="2800" b="1" i="1" dirty="0" smtClean="0">
                <a:solidFill>
                  <a:srgbClr val="002060"/>
                </a:solidFill>
                <a:latin typeface="ISOCPEUR" pitchFamily="34" charset="0"/>
              </a:rPr>
              <a:t>а</a:t>
            </a:r>
            <a:r>
              <a:rPr lang="ru-RU" sz="2800" b="1" i="1" dirty="0">
                <a:solidFill>
                  <a:srgbClr val="002060"/>
                </a:solidFill>
                <a:latin typeface="ISOCPEUR" pitchFamily="34" charset="0"/>
              </a:rPr>
              <a:t>.</a:t>
            </a:r>
            <a:r>
              <a:rPr lang="ru-RU" sz="2800" b="1" i="1" dirty="0" smtClean="0">
                <a:solidFill>
                  <a:srgbClr val="002060"/>
                </a:solidFill>
                <a:latin typeface="ISOCPEUR" pitchFamily="34" charset="0"/>
              </a:rPr>
              <a:t> </a:t>
            </a:r>
            <a:r>
              <a:rPr lang="ru-RU" sz="2800" b="1" i="1" dirty="0">
                <a:solidFill>
                  <a:srgbClr val="002060"/>
                </a:solidFill>
                <a:latin typeface="ISOCPEUR" pitchFamily="34" charset="0"/>
              </a:rPr>
              <a:t>п</a:t>
            </a:r>
            <a:r>
              <a:rPr lang="ru-RU" sz="2800" b="1" i="1" dirty="0" smtClean="0">
                <a:solidFill>
                  <a:srgbClr val="002060"/>
                </a:solidFill>
                <a:latin typeface="ISOCPEUR" pitchFamily="34" charset="0"/>
              </a:rPr>
              <a:t>роведение осей симметрии.</a:t>
            </a:r>
            <a:endParaRPr lang="ru-RU" sz="2800" b="1" i="1" dirty="0">
              <a:solidFill>
                <a:srgbClr val="002060"/>
              </a:solidFill>
              <a:latin typeface="ISOCPEUR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92822" y="3200919"/>
            <a:ext cx="22653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ISOCPEUR" pitchFamily="34" charset="0"/>
              </a:rPr>
              <a:t>Опорная точка </a:t>
            </a:r>
          </a:p>
          <a:p>
            <a:r>
              <a:rPr lang="ru-RU" sz="2400" b="1" i="1" dirty="0" smtClean="0">
                <a:solidFill>
                  <a:srgbClr val="FF0000"/>
                </a:solidFill>
                <a:latin typeface="ISOCPEUR" pitchFamily="34" charset="0"/>
              </a:rPr>
              <a:t>для построения</a:t>
            </a:r>
            <a:endParaRPr lang="ru-RU" sz="2400" b="1" i="1" dirty="0">
              <a:solidFill>
                <a:srgbClr val="FF0000"/>
              </a:solidFill>
              <a:latin typeface="ISOCPEUR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 flipV="1">
            <a:off x="2844115" y="2636912"/>
            <a:ext cx="4342593" cy="1008112"/>
            <a:chOff x="2855022" y="1596194"/>
            <a:chExt cx="4342593" cy="1008112"/>
          </a:xfrm>
        </p:grpSpPr>
        <p:cxnSp>
          <p:nvCxnSpPr>
            <p:cNvPr id="4" name="Прямая соединительная линия 3"/>
            <p:cNvCxnSpPr/>
            <p:nvPr/>
          </p:nvCxnSpPr>
          <p:spPr>
            <a:xfrm flipV="1">
              <a:off x="2855022" y="1596194"/>
              <a:ext cx="2160390" cy="100811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5015412" y="1596194"/>
              <a:ext cx="2182203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2085587" y="2337591"/>
            <a:ext cx="710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ISOCPEUR" pitchFamily="34" charset="0"/>
              </a:rPr>
              <a:t>4,5 см</a:t>
            </a:r>
            <a:endParaRPr lang="ru-RU" sz="1600" b="1" i="1" dirty="0">
              <a:solidFill>
                <a:srgbClr val="FF0000"/>
              </a:solidFill>
              <a:latin typeface="ISOCPEUR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81429" y="2337591"/>
            <a:ext cx="710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ISOCPEUR" pitchFamily="34" charset="0"/>
              </a:rPr>
              <a:t>4,5 см</a:t>
            </a:r>
            <a:endParaRPr lang="ru-RU" sz="1600" b="1" i="1" dirty="0">
              <a:solidFill>
                <a:srgbClr val="FF0000"/>
              </a:solidFill>
              <a:latin typeface="ISOCPEUR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2404310" y="1886495"/>
            <a:ext cx="553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rgbClr val="FF0000"/>
                </a:solidFill>
                <a:latin typeface="ISOCPEUR" pitchFamily="34" charset="0"/>
              </a:rPr>
              <a:t>6</a:t>
            </a:r>
            <a:r>
              <a:rPr lang="ru-RU" sz="1600" b="1" i="1" dirty="0" smtClean="0">
                <a:solidFill>
                  <a:srgbClr val="FF0000"/>
                </a:solidFill>
                <a:latin typeface="ISOCPEUR" pitchFamily="34" charset="0"/>
              </a:rPr>
              <a:t> см</a:t>
            </a:r>
            <a:endParaRPr lang="ru-RU" sz="1600" b="1" i="1" dirty="0">
              <a:solidFill>
                <a:srgbClr val="FF0000"/>
              </a:solidFill>
              <a:latin typeface="ISOCPEUR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2398160" y="3055052"/>
            <a:ext cx="553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rgbClr val="FF0000"/>
                </a:solidFill>
                <a:latin typeface="ISOCPEUR" pitchFamily="34" charset="0"/>
              </a:rPr>
              <a:t>6</a:t>
            </a:r>
            <a:r>
              <a:rPr lang="ru-RU" sz="1600" b="1" i="1" dirty="0" smtClean="0">
                <a:solidFill>
                  <a:srgbClr val="FF0000"/>
                </a:solidFill>
                <a:latin typeface="ISOCPEUR" pitchFamily="34" charset="0"/>
              </a:rPr>
              <a:t> см</a:t>
            </a:r>
            <a:endParaRPr lang="ru-RU" sz="1600" b="1" i="1" dirty="0">
              <a:solidFill>
                <a:srgbClr val="FF0000"/>
              </a:solidFill>
              <a:latin typeface="ISOCPEUR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230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79512" y="5357826"/>
            <a:ext cx="8784976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i="1" dirty="0" smtClean="0">
                <a:solidFill>
                  <a:srgbClr val="002060"/>
                </a:solidFill>
                <a:latin typeface="ISOCPEUR" pitchFamily="34" charset="0"/>
              </a:rPr>
              <a:t>6. Композиционное решение чертежа: </a:t>
            </a:r>
          </a:p>
          <a:p>
            <a:pPr algn="l"/>
            <a:r>
              <a:rPr lang="ru-RU" sz="2400" b="1" i="1" dirty="0" smtClean="0">
                <a:solidFill>
                  <a:srgbClr val="002060"/>
                </a:solidFill>
                <a:latin typeface="ISOCPEUR" pitchFamily="34" charset="0"/>
              </a:rPr>
              <a:t>б. построение габаритного прямоугольника изображения: отложить размер по длине  и по высоте.</a:t>
            </a:r>
            <a:endParaRPr lang="ru-RU" sz="2400" b="1" i="1" dirty="0">
              <a:solidFill>
                <a:srgbClr val="002060"/>
              </a:solidFill>
              <a:latin typeface="ISOCPEUR" pitchFamily="34" charset="0"/>
            </a:endParaRPr>
          </a:p>
        </p:txBody>
      </p:sp>
      <p:pic>
        <p:nvPicPr>
          <p:cNvPr id="4098" name="Picture 2" descr="G:\Черчение\35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843" y="332656"/>
            <a:ext cx="3493990" cy="49339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4912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79512" y="5500702"/>
            <a:ext cx="8784976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b="1" i="1" dirty="0">
                <a:solidFill>
                  <a:srgbClr val="002060"/>
                </a:solidFill>
                <a:latin typeface="ISOCPEUR" pitchFamily="34" charset="0"/>
              </a:rPr>
              <a:t>7</a:t>
            </a:r>
            <a:r>
              <a:rPr lang="ru-RU" sz="2800" b="1" i="1" dirty="0" smtClean="0">
                <a:solidFill>
                  <a:srgbClr val="002060"/>
                </a:solidFill>
                <a:latin typeface="ISOCPEUR" pitchFamily="34" charset="0"/>
              </a:rPr>
              <a:t>. Разметка и построение изображения: </a:t>
            </a:r>
          </a:p>
          <a:p>
            <a:pPr algn="l"/>
            <a:r>
              <a:rPr lang="ru-RU" sz="2800" b="1" i="1" dirty="0">
                <a:solidFill>
                  <a:srgbClr val="002060"/>
                </a:solidFill>
                <a:latin typeface="ISOCPEUR" pitchFamily="34" charset="0"/>
              </a:rPr>
              <a:t>а</a:t>
            </a:r>
            <a:r>
              <a:rPr lang="ru-RU" sz="2800" b="1" i="1" dirty="0" smtClean="0">
                <a:solidFill>
                  <a:srgbClr val="002060"/>
                </a:solidFill>
                <a:latin typeface="ISOCPEUR" pitchFamily="34" charset="0"/>
              </a:rPr>
              <a:t>. уточнение внешнего очертания контура детали.</a:t>
            </a:r>
            <a:endParaRPr lang="ru-RU" sz="2800" b="1" i="1" dirty="0">
              <a:solidFill>
                <a:srgbClr val="002060"/>
              </a:solidFill>
              <a:latin typeface="ISOCPEUR" pitchFamily="34" charset="0"/>
            </a:endParaRPr>
          </a:p>
        </p:txBody>
      </p:sp>
      <p:pic>
        <p:nvPicPr>
          <p:cNvPr id="5122" name="Picture 2" descr="G:\Черчение\36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2656"/>
            <a:ext cx="3493990" cy="49339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02419" y="1339676"/>
            <a:ext cx="553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ISOCPEUR" pitchFamily="34" charset="0"/>
              </a:rPr>
              <a:t>3 см</a:t>
            </a:r>
            <a:endParaRPr lang="ru-RU" sz="1600" b="1" i="1" dirty="0">
              <a:solidFill>
                <a:srgbClr val="FF0000"/>
              </a:solidFill>
              <a:latin typeface="ISOCPEUR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87824" y="1339676"/>
            <a:ext cx="553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ISOCPEUR" pitchFamily="34" charset="0"/>
              </a:rPr>
              <a:t>3 см</a:t>
            </a:r>
            <a:endParaRPr lang="ru-RU" sz="1600" b="1" i="1" dirty="0">
              <a:solidFill>
                <a:srgbClr val="FF0000"/>
              </a:solidFill>
              <a:latin typeface="ISOCPEUR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02419" y="3334414"/>
            <a:ext cx="553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ISOCPEUR" pitchFamily="34" charset="0"/>
              </a:rPr>
              <a:t>3 см</a:t>
            </a:r>
            <a:endParaRPr lang="ru-RU" sz="1600" b="1" i="1" dirty="0">
              <a:solidFill>
                <a:srgbClr val="FF0000"/>
              </a:solidFill>
              <a:latin typeface="ISOCPEUR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87824" y="3334414"/>
            <a:ext cx="553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ISOCPEUR" pitchFamily="34" charset="0"/>
              </a:rPr>
              <a:t>3 см</a:t>
            </a:r>
            <a:endParaRPr lang="ru-RU" sz="1600" b="1" i="1" dirty="0">
              <a:solidFill>
                <a:srgbClr val="FF0000"/>
              </a:solidFill>
              <a:latin typeface="ISOCPEUR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915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79512" y="5500702"/>
            <a:ext cx="8784976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b="1" i="1" dirty="0">
                <a:solidFill>
                  <a:srgbClr val="002060"/>
                </a:solidFill>
                <a:latin typeface="ISOCPEUR" pitchFamily="34" charset="0"/>
              </a:rPr>
              <a:t>7</a:t>
            </a:r>
            <a:r>
              <a:rPr lang="ru-RU" sz="2800" b="1" i="1" dirty="0" smtClean="0">
                <a:solidFill>
                  <a:srgbClr val="002060"/>
                </a:solidFill>
                <a:latin typeface="ISOCPEUR" pitchFamily="34" charset="0"/>
              </a:rPr>
              <a:t>. Разметка и построение изображения: </a:t>
            </a:r>
          </a:p>
          <a:p>
            <a:pPr algn="l"/>
            <a:r>
              <a:rPr lang="ru-RU" sz="2800" b="1" i="1" dirty="0">
                <a:solidFill>
                  <a:srgbClr val="002060"/>
                </a:solidFill>
                <a:latin typeface="ISOCPEUR" pitchFamily="34" charset="0"/>
              </a:rPr>
              <a:t>а</a:t>
            </a:r>
            <a:r>
              <a:rPr lang="ru-RU" sz="2800" b="1" i="1" dirty="0" smtClean="0">
                <a:solidFill>
                  <a:srgbClr val="002060"/>
                </a:solidFill>
                <a:latin typeface="ISOCPEUR" pitchFamily="34" charset="0"/>
              </a:rPr>
              <a:t>. уточнение внешнего очертания контура детали.</a:t>
            </a:r>
            <a:endParaRPr lang="ru-RU" sz="2800" b="1" i="1" dirty="0">
              <a:solidFill>
                <a:srgbClr val="002060"/>
              </a:solidFill>
              <a:latin typeface="ISOCPEUR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2109820" y="1736201"/>
            <a:ext cx="553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ISOCPEUR" pitchFamily="34" charset="0"/>
              </a:rPr>
              <a:t>3 см</a:t>
            </a:r>
            <a:endParaRPr lang="ru-RU" sz="1600" b="1" i="1" dirty="0">
              <a:solidFill>
                <a:srgbClr val="FF0000"/>
              </a:solidFill>
              <a:latin typeface="ISOCPEUR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2613876" y="1736201"/>
            <a:ext cx="553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ISOCPEUR" pitchFamily="34" charset="0"/>
              </a:rPr>
              <a:t>3 см</a:t>
            </a:r>
            <a:endParaRPr lang="ru-RU" sz="1600" b="1" i="1" dirty="0">
              <a:solidFill>
                <a:srgbClr val="FF0000"/>
              </a:solidFill>
              <a:latin typeface="ISOCPEUR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2109820" y="3199068"/>
            <a:ext cx="553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ISOCPEUR" pitchFamily="34" charset="0"/>
              </a:rPr>
              <a:t>3 см</a:t>
            </a:r>
            <a:endParaRPr lang="ru-RU" sz="1600" b="1" i="1" dirty="0">
              <a:solidFill>
                <a:srgbClr val="FF0000"/>
              </a:solidFill>
              <a:latin typeface="ISOCPEUR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2613877" y="3176362"/>
            <a:ext cx="553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ISOCPEUR" pitchFamily="34" charset="0"/>
              </a:rPr>
              <a:t>3 см</a:t>
            </a:r>
            <a:endParaRPr lang="ru-RU" sz="1600" b="1" i="1" dirty="0">
              <a:solidFill>
                <a:srgbClr val="FF0000"/>
              </a:solidFill>
              <a:latin typeface="ISOCPEUR" pitchFamily="34" charset="0"/>
            </a:endParaRPr>
          </a:p>
        </p:txBody>
      </p:sp>
      <p:pic>
        <p:nvPicPr>
          <p:cNvPr id="6147" name="Picture 3" descr="G:\Черчение\37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2656"/>
            <a:ext cx="3493990" cy="49339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23133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222</Words>
  <Application>Microsoft Office PowerPoint</Application>
  <PresentationFormat>Экран (4:3)</PresentationFormat>
  <Paragraphs>43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Построение чертежа детали</vt:lpstr>
      <vt:lpstr>1. Анализ геометрической формы и симметричности детали.</vt:lpstr>
      <vt:lpstr>2. Установление главного вида, анализ его графического состава, например: прямоугольник, имеет прямоугольные вырезы, в центре – круг. Изображение симметрично относительно двух осей симметрии.</vt:lpstr>
      <vt:lpstr>3. Выбор положения формата: если длина больше высоты, то – по горизонтали; если высота больше длина, то – по вертикали.</vt:lpstr>
      <vt:lpstr>4. Выбор масштаба изображения. 5. Определение рабочего поля чертежа.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Круглый П.Ф.</dc:creator>
  <cp:lastModifiedBy>Admin2</cp:lastModifiedBy>
  <cp:revision>15</cp:revision>
  <dcterms:created xsi:type="dcterms:W3CDTF">2013-09-24T18:41:34Z</dcterms:created>
  <dcterms:modified xsi:type="dcterms:W3CDTF">2014-10-10T16:29:03Z</dcterms:modified>
</cp:coreProperties>
</file>