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2" r:id="rId3"/>
    <p:sldId id="269" r:id="rId4"/>
    <p:sldId id="273" r:id="rId5"/>
    <p:sldId id="275" r:id="rId6"/>
    <p:sldId id="264" r:id="rId7"/>
    <p:sldId id="276" r:id="rId8"/>
    <p:sldId id="277" r:id="rId9"/>
    <p:sldId id="267" r:id="rId10"/>
    <p:sldId id="278" r:id="rId11"/>
    <p:sldId id="279" r:id="rId12"/>
    <p:sldId id="261" r:id="rId13"/>
    <p:sldId id="280" r:id="rId14"/>
    <p:sldId id="262" r:id="rId15"/>
    <p:sldId id="281" r:id="rId16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9485FF"/>
    <a:srgbClr val="C5A489"/>
    <a:srgbClr val="865D4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980" autoAdjust="0"/>
    <p:restoredTop sz="94660"/>
  </p:normalViewPr>
  <p:slideViewPr>
    <p:cSldViewPr>
      <p:cViewPr>
        <p:scale>
          <a:sx n="71" d="100"/>
          <a:sy n="71" d="100"/>
        </p:scale>
        <p:origin x="-1524" y="-4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4F728F-B62F-4211-BDDD-C2A98C311BE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47E0D3-678F-44B5-8C82-E6D7A121781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3575A4-2AAF-4973-A9CA-30125101E78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AndObj" preserve="1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D13649-C59C-4F17-937A-BD3685BC011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ECC438-6CB8-44CB-B7FA-744CBB9802A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498AFA-6D03-4D4C-B7B9-4BF0F5049FB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CEBA5F-507A-4898-8E30-86DEB6A965E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862183-26B3-49C0-8649-0C4BF83FFC6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A7D438-2D18-4D26-80B0-DB138B18F94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FFF978-4F03-412F-8042-F5244E6AC7C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A19B03-2B9A-4B86-A845-A6252E6C4D2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F020CA-8A33-4633-84D4-8DE24F81E44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E608369A-A003-4DE5-B622-960537082E8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9.png"/><Relationship Id="rId3" Type="http://schemas.openxmlformats.org/officeDocument/2006/relationships/image" Target="../media/image24.png"/><Relationship Id="rId7" Type="http://schemas.openxmlformats.org/officeDocument/2006/relationships/image" Target="../media/image28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7.png"/><Relationship Id="rId5" Type="http://schemas.openxmlformats.org/officeDocument/2006/relationships/image" Target="../media/image26.png"/><Relationship Id="rId4" Type="http://schemas.openxmlformats.org/officeDocument/2006/relationships/image" Target="../media/image25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7" Type="http://schemas.openxmlformats.org/officeDocument/2006/relationships/image" Target="../media/image35.png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4.png"/><Relationship Id="rId5" Type="http://schemas.openxmlformats.org/officeDocument/2006/relationships/image" Target="../media/image33.png"/><Relationship Id="rId4" Type="http://schemas.openxmlformats.org/officeDocument/2006/relationships/image" Target="../media/image32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6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9.xml"/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Relationship Id="rId4" Type="http://schemas.openxmlformats.org/officeDocument/2006/relationships/slide" Target="slide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3" Type="http://schemas.openxmlformats.org/officeDocument/2006/relationships/image" Target="../media/image12.png"/><Relationship Id="rId7" Type="http://schemas.openxmlformats.org/officeDocument/2006/relationships/image" Target="../media/image16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5.png"/><Relationship Id="rId11" Type="http://schemas.openxmlformats.org/officeDocument/2006/relationships/image" Target="../media/image20.png"/><Relationship Id="rId5" Type="http://schemas.openxmlformats.org/officeDocument/2006/relationships/image" Target="../media/image14.png"/><Relationship Id="rId10" Type="http://schemas.openxmlformats.org/officeDocument/2006/relationships/image" Target="../media/image19.png"/><Relationship Id="rId4" Type="http://schemas.openxmlformats.org/officeDocument/2006/relationships/image" Target="../media/image13.png"/><Relationship Id="rId9" Type="http://schemas.openxmlformats.org/officeDocument/2006/relationships/image" Target="../media/image1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85750" y="260350"/>
            <a:ext cx="8572500" cy="1470025"/>
          </a:xfrm>
        </p:spPr>
        <p:txBody>
          <a:bodyPr/>
          <a:lstStyle/>
          <a:p>
            <a:pPr eaLnBrk="1" hangingPunct="1"/>
            <a:r>
              <a:rPr lang="ru-RU" sz="2800" i="1" smtClean="0"/>
              <a:t>Геометрические построения. 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55650" y="2420938"/>
            <a:ext cx="7632700" cy="1728787"/>
          </a:xfrm>
        </p:spPr>
        <p:txBody>
          <a:bodyPr/>
          <a:lstStyle/>
          <a:p>
            <a:pPr eaLnBrk="1" hangingPunct="1"/>
            <a:r>
              <a:rPr lang="ru-RU" sz="5400" i="1" dirty="0" smtClean="0">
                <a:latin typeface="Monotype Corsiva" pitchFamily="66" charset="0"/>
              </a:rPr>
              <a:t>Сопряжения.</a:t>
            </a:r>
          </a:p>
          <a:p>
            <a:pPr eaLnBrk="1" hangingPunct="1"/>
            <a:r>
              <a:rPr lang="ru-RU" sz="5400" i="1" dirty="0" smtClean="0">
                <a:latin typeface="Monotype Corsiva" pitchFamily="66" charset="0"/>
              </a:rPr>
              <a:t>Способы </a:t>
            </a:r>
            <a:r>
              <a:rPr lang="ru-RU" sz="5400" i="1" dirty="0" smtClean="0">
                <a:latin typeface="Monotype Corsiva" pitchFamily="66" charset="0"/>
              </a:rPr>
              <a:t>построения сопряжения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smtClean="0"/>
              <a:t>Сопряжение двух окружностей дугой заданного радиуса.</a:t>
            </a:r>
          </a:p>
        </p:txBody>
      </p:sp>
      <p:sp>
        <p:nvSpPr>
          <p:cNvPr id="14339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268288">
              <a:buFontTx/>
              <a:buNone/>
            </a:pPr>
            <a:r>
              <a:rPr lang="ru-RU" sz="2400" smtClean="0"/>
              <a:t>Заданы две дуги радиусами </a:t>
            </a:r>
            <a:r>
              <a:rPr lang="ru-RU" sz="2400" b="1" smtClean="0"/>
              <a:t>R</a:t>
            </a:r>
            <a:r>
              <a:rPr lang="ru-RU" sz="2400" b="1" baseline="-25000" smtClean="0"/>
              <a:t>1</a:t>
            </a:r>
            <a:r>
              <a:rPr lang="ru-RU" sz="2400" smtClean="0"/>
              <a:t> и </a:t>
            </a:r>
            <a:r>
              <a:rPr lang="ru-RU" sz="2400" b="1" smtClean="0"/>
              <a:t>R</a:t>
            </a:r>
            <a:r>
              <a:rPr lang="ru-RU" sz="2400" b="1" baseline="-25000" smtClean="0"/>
              <a:t>2</a:t>
            </a:r>
            <a:r>
              <a:rPr lang="ru-RU" sz="2400" smtClean="0"/>
              <a:t>. Требуется построить сопряжение дугой, радиус которой задан </a:t>
            </a:r>
            <a:r>
              <a:rPr lang="en-US" sz="2400" b="1" smtClean="0"/>
              <a:t>R</a:t>
            </a:r>
            <a:r>
              <a:rPr lang="ru-RU" sz="2400" smtClean="0"/>
              <a:t>. </a:t>
            </a:r>
          </a:p>
          <a:p>
            <a:pPr marL="0" indent="268288">
              <a:buFontTx/>
              <a:buNone/>
            </a:pPr>
            <a:r>
              <a:rPr lang="ru-RU" sz="2400" smtClean="0"/>
              <a:t>Различают два случая касания:</a:t>
            </a:r>
            <a:br>
              <a:rPr lang="ru-RU" sz="2400" smtClean="0"/>
            </a:br>
            <a:r>
              <a:rPr lang="ru-RU" sz="2400" smtClean="0"/>
              <a:t>		       </a:t>
            </a:r>
            <a:r>
              <a:rPr lang="ru-RU" sz="2400" b="1" smtClean="0"/>
              <a:t>внешнее</a:t>
            </a:r>
            <a:r>
              <a:rPr lang="ru-RU" sz="2400" smtClean="0"/>
              <a:t> и </a:t>
            </a:r>
            <a:r>
              <a:rPr lang="ru-RU" sz="2400" b="1" smtClean="0"/>
              <a:t>внутреннее</a:t>
            </a:r>
            <a:r>
              <a:rPr lang="ru-RU" sz="2400" smtClean="0"/>
              <a:t> .</a:t>
            </a:r>
          </a:p>
        </p:txBody>
      </p:sp>
      <p:pic>
        <p:nvPicPr>
          <p:cNvPr id="14340" name="Picture 2" descr="http://www.profstaff.info/images/fillet_out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2575" y="3286125"/>
            <a:ext cx="4149725" cy="2643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1" name="Picture 4" descr="http://www.profstaff.info/images/fillet_in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72000" y="3286125"/>
            <a:ext cx="3962400" cy="2638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96987"/>
          </a:xfrm>
        </p:spPr>
        <p:txBody>
          <a:bodyPr/>
          <a:lstStyle/>
          <a:p>
            <a:r>
              <a:rPr lang="ru-RU" sz="3200" smtClean="0"/>
              <a:t>Сопряжение двух окружностей дугой заданного радиуса</a:t>
            </a:r>
            <a:br>
              <a:rPr lang="ru-RU" sz="3200" smtClean="0"/>
            </a:br>
            <a:r>
              <a:rPr lang="ru-RU" sz="3200" b="1" i="1" smtClean="0"/>
              <a:t>Внешнее касание.</a:t>
            </a:r>
            <a:endParaRPr lang="ru-RU" sz="3200" smtClean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31975"/>
            <a:ext cx="8229600" cy="4525963"/>
          </a:xfrm>
        </p:spPr>
        <p:txBody>
          <a:bodyPr/>
          <a:lstStyle/>
          <a:p>
            <a:pPr marL="0" indent="268288">
              <a:spcBef>
                <a:spcPts val="1800"/>
              </a:spcBef>
              <a:buFontTx/>
              <a:buNone/>
            </a:pPr>
            <a:r>
              <a:rPr lang="ru-RU" sz="2600" smtClean="0"/>
              <a:t>Из центра окружности </a:t>
            </a:r>
            <a:r>
              <a:rPr lang="ru-RU" sz="2600" b="1" smtClean="0"/>
              <a:t>О</a:t>
            </a:r>
            <a:r>
              <a:rPr lang="ru-RU" sz="2600" b="1" baseline="-25000" smtClean="0"/>
              <a:t>1</a:t>
            </a:r>
            <a:r>
              <a:rPr lang="ru-RU" sz="2600" smtClean="0"/>
              <a:t> описываем дугу вспомогательной окружности радиусом </a:t>
            </a:r>
            <a:r>
              <a:rPr lang="ru-RU" sz="2600" b="1" smtClean="0"/>
              <a:t>R</a:t>
            </a:r>
            <a:r>
              <a:rPr lang="ru-RU" sz="2600" b="1" baseline="-25000" smtClean="0"/>
              <a:t>1</a:t>
            </a:r>
            <a:r>
              <a:rPr lang="ru-RU" sz="2600" b="1" smtClean="0"/>
              <a:t>+R</a:t>
            </a:r>
            <a:r>
              <a:rPr lang="ru-RU" sz="2600" smtClean="0"/>
              <a:t>.</a:t>
            </a:r>
          </a:p>
          <a:p>
            <a:pPr marL="0" indent="268288">
              <a:spcBef>
                <a:spcPts val="1800"/>
              </a:spcBef>
              <a:buFontTx/>
              <a:buNone/>
            </a:pPr>
            <a:r>
              <a:rPr lang="ru-RU" sz="2600" smtClean="0"/>
              <a:t>Из центра окружности </a:t>
            </a:r>
            <a:r>
              <a:rPr lang="ru-RU" sz="2600" b="1" smtClean="0"/>
              <a:t>О</a:t>
            </a:r>
            <a:r>
              <a:rPr lang="ru-RU" sz="2600" b="1" baseline="-25000" smtClean="0"/>
              <a:t>2</a:t>
            </a:r>
            <a:r>
              <a:rPr lang="ru-RU" sz="2600" smtClean="0"/>
              <a:t> описываем дугу вспомогательной окружности радиусом </a:t>
            </a:r>
            <a:r>
              <a:rPr lang="ru-RU" sz="2600" b="1" smtClean="0"/>
              <a:t>R</a:t>
            </a:r>
            <a:r>
              <a:rPr lang="ru-RU" sz="2600" b="1" baseline="-25000" smtClean="0"/>
              <a:t>2</a:t>
            </a:r>
            <a:r>
              <a:rPr lang="ru-RU" sz="2600" b="1" smtClean="0"/>
              <a:t>+R.</a:t>
            </a:r>
            <a:endParaRPr lang="ru-RU" sz="2600" smtClean="0"/>
          </a:p>
          <a:p>
            <a:pPr marL="0" indent="268288">
              <a:spcBef>
                <a:spcPts val="1800"/>
              </a:spcBef>
              <a:buFontTx/>
              <a:buNone/>
            </a:pPr>
            <a:r>
              <a:rPr lang="ru-RU" sz="2600" b="1" smtClean="0"/>
              <a:t>Пересечение</a:t>
            </a:r>
            <a:r>
              <a:rPr lang="ru-RU" sz="2600" smtClean="0"/>
              <a:t> дуг вспомогательных окружностей даст точку </a:t>
            </a:r>
            <a:r>
              <a:rPr lang="ru-RU" sz="2600" b="1" smtClean="0"/>
              <a:t>О</a:t>
            </a:r>
            <a:r>
              <a:rPr lang="ru-RU" sz="2600" smtClean="0"/>
              <a:t>, которая является центром дуги сопряжения (окружности с радиусом </a:t>
            </a:r>
            <a:r>
              <a:rPr lang="ru-RU" sz="2600" b="1" smtClean="0"/>
              <a:t>R</a:t>
            </a:r>
            <a:r>
              <a:rPr lang="ru-RU" sz="2600" smtClean="0"/>
              <a:t>).</a:t>
            </a:r>
          </a:p>
          <a:p>
            <a:pPr marL="0" indent="268288">
              <a:spcBef>
                <a:spcPts val="1800"/>
              </a:spcBef>
              <a:buFontTx/>
              <a:buNone/>
            </a:pPr>
            <a:r>
              <a:rPr lang="ru-RU" sz="2600" smtClean="0"/>
              <a:t>Точки касания </a:t>
            </a:r>
            <a:r>
              <a:rPr lang="en-US" sz="2600" b="1" smtClean="0"/>
              <a:t>A</a:t>
            </a:r>
            <a:r>
              <a:rPr lang="ru-RU" sz="2600" smtClean="0"/>
              <a:t> и </a:t>
            </a:r>
            <a:r>
              <a:rPr lang="en-US" sz="2600" b="1" smtClean="0"/>
              <a:t>B</a:t>
            </a:r>
            <a:r>
              <a:rPr lang="ru-RU" sz="2600" smtClean="0"/>
              <a:t> находятся на</a:t>
            </a:r>
            <a:r>
              <a:rPr lang="en-US" sz="2600" smtClean="0"/>
              <a:t> </a:t>
            </a:r>
            <a:r>
              <a:rPr lang="ru-RU" sz="2600" smtClean="0"/>
              <a:t>линиях </a:t>
            </a:r>
            <a:r>
              <a:rPr lang="ru-RU" sz="2600" b="1" smtClean="0"/>
              <a:t>О</a:t>
            </a:r>
            <a:r>
              <a:rPr lang="en-US" sz="2600" b="1" smtClean="0"/>
              <a:t>O</a:t>
            </a:r>
            <a:r>
              <a:rPr lang="ru-RU" sz="2600" b="1" baseline="-25000" smtClean="0"/>
              <a:t>1 </a:t>
            </a:r>
            <a:r>
              <a:rPr lang="ru-RU" sz="2600" smtClean="0"/>
              <a:t>и </a:t>
            </a:r>
            <a:r>
              <a:rPr lang="ru-RU" sz="2600" b="1" smtClean="0"/>
              <a:t>О</a:t>
            </a:r>
            <a:r>
              <a:rPr lang="en-US" sz="2600" b="1" smtClean="0"/>
              <a:t>O</a:t>
            </a:r>
            <a:r>
              <a:rPr lang="ru-RU" sz="2600" b="1" baseline="-25000" smtClean="0"/>
              <a:t>2</a:t>
            </a:r>
            <a:r>
              <a:rPr lang="ru-RU" sz="2600" smtClean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5"/>
          <p:cNvSpPr txBox="1">
            <a:spLocks noChangeArrowheads="1"/>
          </p:cNvSpPr>
          <p:nvPr/>
        </p:nvSpPr>
        <p:spPr bwMode="auto">
          <a:xfrm>
            <a:off x="539750" y="260350"/>
            <a:ext cx="77771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400" b="1" i="1"/>
              <a:t>Внешнее сопряжение</a:t>
            </a:r>
          </a:p>
        </p:txBody>
      </p:sp>
      <p:pic>
        <p:nvPicPr>
          <p:cNvPr id="9222" name="Picture 6" descr="pic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19363" y="1376363"/>
            <a:ext cx="4105275" cy="410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3" name="Picture 7" descr="pic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519363" y="1376363"/>
            <a:ext cx="4105275" cy="410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4" name="Picture 8" descr="pic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519363" y="1376363"/>
            <a:ext cx="4105275" cy="410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5" name="Picture 9" descr="pic4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519363" y="1376363"/>
            <a:ext cx="4105275" cy="410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6" name="Picture 10" descr="pic5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2519363" y="1376363"/>
            <a:ext cx="4105275" cy="410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7" name="Picture 11" descr="pic6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2519363" y="1376363"/>
            <a:ext cx="4105275" cy="410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8" name="Picture 12" descr="pic7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2519363" y="1376363"/>
            <a:ext cx="4105275" cy="410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000"/>
                                        <p:tgtEl>
                                          <p:spTgt spid="9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2000"/>
                                        <p:tgtEl>
                                          <p:spTgt spid="9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2000"/>
                                        <p:tgtEl>
                                          <p:spTgt spid="9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2000"/>
                                        <p:tgtEl>
                                          <p:spTgt spid="92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2000"/>
                                        <p:tgtEl>
                                          <p:spTgt spid="9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2000"/>
                                        <p:tgtEl>
                                          <p:spTgt spid="92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2000"/>
                                        <p:tgtEl>
                                          <p:spTgt spid="9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96987"/>
          </a:xfrm>
        </p:spPr>
        <p:txBody>
          <a:bodyPr/>
          <a:lstStyle/>
          <a:p>
            <a:r>
              <a:rPr lang="ru-RU" sz="3200" smtClean="0"/>
              <a:t>Сопряжение двух окружностей дугой заданного радиуса</a:t>
            </a:r>
            <a:br>
              <a:rPr lang="ru-RU" sz="3200" smtClean="0"/>
            </a:br>
            <a:r>
              <a:rPr lang="ru-RU" sz="3200" b="1" i="1" smtClean="0"/>
              <a:t>Внутреннее касание.</a:t>
            </a:r>
            <a:endParaRPr lang="ru-RU" sz="3200" smtClean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313" y="1831975"/>
            <a:ext cx="8643937" cy="4525963"/>
          </a:xfrm>
        </p:spPr>
        <p:txBody>
          <a:bodyPr/>
          <a:lstStyle/>
          <a:p>
            <a:pPr marL="0" indent="268288">
              <a:spcBef>
                <a:spcPts val="1800"/>
              </a:spcBef>
              <a:buFontTx/>
              <a:buNone/>
            </a:pPr>
            <a:r>
              <a:rPr lang="ru-RU" sz="2800" smtClean="0"/>
              <a:t>Из центра окружности </a:t>
            </a:r>
            <a:r>
              <a:rPr lang="ru-RU" sz="2800" b="1" smtClean="0"/>
              <a:t>О</a:t>
            </a:r>
            <a:r>
              <a:rPr lang="ru-RU" sz="2800" b="1" baseline="-25000" smtClean="0"/>
              <a:t>1</a:t>
            </a:r>
            <a:r>
              <a:rPr lang="ru-RU" sz="2800" smtClean="0"/>
              <a:t> описываем дугу вспомогательной окружности радиусом </a:t>
            </a:r>
            <a:r>
              <a:rPr lang="ru-RU" sz="2800" b="1" smtClean="0"/>
              <a:t>R-R</a:t>
            </a:r>
            <a:r>
              <a:rPr lang="ru-RU" sz="2800" b="1" baseline="-25000" smtClean="0"/>
              <a:t>1</a:t>
            </a:r>
            <a:r>
              <a:rPr lang="ru-RU" sz="2800" b="1" smtClean="0"/>
              <a:t>.</a:t>
            </a:r>
            <a:endParaRPr lang="ru-RU" sz="2800" smtClean="0"/>
          </a:p>
          <a:p>
            <a:pPr marL="0" indent="268288">
              <a:spcBef>
                <a:spcPts val="1800"/>
              </a:spcBef>
              <a:buFontTx/>
              <a:buNone/>
            </a:pPr>
            <a:r>
              <a:rPr lang="ru-RU" sz="2800" smtClean="0"/>
              <a:t>Из центра окружности</a:t>
            </a:r>
            <a:r>
              <a:rPr lang="ru-RU" sz="2800" b="1" smtClean="0"/>
              <a:t> О</a:t>
            </a:r>
            <a:r>
              <a:rPr lang="ru-RU" sz="2800" b="1" baseline="-25000" smtClean="0"/>
              <a:t>2</a:t>
            </a:r>
            <a:r>
              <a:rPr lang="ru-RU" sz="2800" smtClean="0"/>
              <a:t> описываем дугу вспомогательной окружности радиусом </a:t>
            </a:r>
            <a:r>
              <a:rPr lang="ru-RU" sz="2800" b="1" smtClean="0"/>
              <a:t>R-R</a:t>
            </a:r>
            <a:r>
              <a:rPr lang="ru-RU" sz="2800" b="1" baseline="-25000" smtClean="0"/>
              <a:t>2</a:t>
            </a:r>
            <a:r>
              <a:rPr lang="ru-RU" sz="2800" b="1" smtClean="0"/>
              <a:t>.</a:t>
            </a:r>
            <a:endParaRPr lang="ru-RU" sz="2800" smtClean="0"/>
          </a:p>
          <a:p>
            <a:pPr marL="0" indent="268288">
              <a:spcBef>
                <a:spcPts val="1800"/>
              </a:spcBef>
              <a:buFontTx/>
              <a:buNone/>
            </a:pPr>
            <a:r>
              <a:rPr lang="ru-RU" sz="2800" b="1" smtClean="0"/>
              <a:t>Пересечение </a:t>
            </a:r>
            <a:r>
              <a:rPr lang="ru-RU" sz="2800" smtClean="0"/>
              <a:t>дуг вспомогательных окружностей даст точку </a:t>
            </a:r>
            <a:r>
              <a:rPr lang="ru-RU" sz="2800" b="1" smtClean="0"/>
              <a:t>О</a:t>
            </a:r>
            <a:r>
              <a:rPr lang="ru-RU" sz="2800" smtClean="0"/>
              <a:t>, которая является центром дуги сопряжения</a:t>
            </a:r>
            <a:r>
              <a:rPr lang="en-US" sz="2800" smtClean="0"/>
              <a:t> </a:t>
            </a:r>
            <a:r>
              <a:rPr lang="ru-RU" sz="2800" smtClean="0"/>
              <a:t>(окружности с радиусом </a:t>
            </a:r>
            <a:r>
              <a:rPr lang="ru-RU" sz="2800" b="1" smtClean="0"/>
              <a:t>R</a:t>
            </a:r>
            <a:r>
              <a:rPr lang="ru-RU" sz="2800" smtClean="0"/>
              <a:t>).</a:t>
            </a:r>
            <a:endParaRPr lang="en-US" sz="2800" smtClean="0"/>
          </a:p>
          <a:p>
            <a:pPr marL="0" indent="268288">
              <a:spcBef>
                <a:spcPts val="1800"/>
              </a:spcBef>
              <a:buFontTx/>
              <a:buNone/>
            </a:pPr>
            <a:r>
              <a:rPr lang="ru-RU" sz="2800" smtClean="0"/>
              <a:t>Точки сопряжения </a:t>
            </a:r>
            <a:r>
              <a:rPr lang="en-US" sz="2800" b="1" smtClean="0"/>
              <a:t>A</a:t>
            </a:r>
            <a:r>
              <a:rPr lang="ru-RU" sz="2800" smtClean="0"/>
              <a:t> и </a:t>
            </a:r>
            <a:r>
              <a:rPr lang="en-US" sz="2800" b="1" smtClean="0"/>
              <a:t>B</a:t>
            </a:r>
            <a:r>
              <a:rPr lang="ru-RU" sz="2800" smtClean="0"/>
              <a:t> лежат на продолжении линий </a:t>
            </a:r>
            <a:r>
              <a:rPr lang="ru-RU" sz="2800" b="1" smtClean="0"/>
              <a:t>О</a:t>
            </a:r>
            <a:r>
              <a:rPr lang="en-US" sz="2800" b="1" smtClean="0"/>
              <a:t>O</a:t>
            </a:r>
            <a:r>
              <a:rPr lang="ru-RU" sz="2800" b="1" baseline="-25000" smtClean="0"/>
              <a:t>1 </a:t>
            </a:r>
            <a:r>
              <a:rPr lang="ru-RU" sz="2800" smtClean="0"/>
              <a:t>и </a:t>
            </a:r>
            <a:r>
              <a:rPr lang="ru-RU" sz="2800" b="1" smtClean="0"/>
              <a:t>О</a:t>
            </a:r>
            <a:r>
              <a:rPr lang="en-US" sz="2800" b="1" smtClean="0"/>
              <a:t>O</a:t>
            </a:r>
            <a:r>
              <a:rPr lang="ru-RU" sz="2800" b="1" baseline="-25000" smtClean="0"/>
              <a:t>2</a:t>
            </a:r>
            <a:r>
              <a:rPr lang="ru-RU" sz="2800" smtClean="0"/>
              <a:t>.</a:t>
            </a:r>
          </a:p>
          <a:p>
            <a:pPr marL="0" indent="268288">
              <a:spcBef>
                <a:spcPts val="1800"/>
              </a:spcBef>
              <a:buFontTx/>
              <a:buNone/>
            </a:pPr>
            <a:endParaRPr lang="ru-RU" sz="26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 Box 2"/>
          <p:cNvSpPr txBox="1">
            <a:spLocks noChangeArrowheads="1"/>
          </p:cNvSpPr>
          <p:nvPr/>
        </p:nvSpPr>
        <p:spPr bwMode="auto">
          <a:xfrm>
            <a:off x="539750" y="260350"/>
            <a:ext cx="77771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400" b="1" i="1"/>
              <a:t>Внутренне сопряжения</a:t>
            </a:r>
          </a:p>
        </p:txBody>
      </p:sp>
      <p:pic>
        <p:nvPicPr>
          <p:cNvPr id="10250" name="Picture 10" descr="pic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19363" y="1376363"/>
            <a:ext cx="4105275" cy="410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51" name="Picture 11" descr="pic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519363" y="1376363"/>
            <a:ext cx="4105275" cy="410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52" name="Picture 12" descr="pic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519363" y="1376363"/>
            <a:ext cx="4105275" cy="410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53" name="Picture 13" descr="pic4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519363" y="1376363"/>
            <a:ext cx="4105275" cy="410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54" name="Picture 14" descr="pic5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2519363" y="1376363"/>
            <a:ext cx="4105275" cy="410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55" name="Picture 15" descr="pic7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2519363" y="1376363"/>
            <a:ext cx="4105275" cy="410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000"/>
                                        <p:tgtEl>
                                          <p:spTgt spid="102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2000"/>
                                        <p:tgtEl>
                                          <p:spTgt spid="102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2000"/>
                                        <p:tgtEl>
                                          <p:spTgt spid="102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2000"/>
                                        <p:tgtEl>
                                          <p:spTgt spid="102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2000"/>
                                        <p:tgtEl>
                                          <p:spTgt spid="102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2000"/>
                                        <p:tgtEl>
                                          <p:spTgt spid="102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6" name="Line 106"/>
          <p:cNvSpPr>
            <a:spLocks noChangeShapeType="1"/>
          </p:cNvSpPr>
          <p:nvPr/>
        </p:nvSpPr>
        <p:spPr bwMode="auto">
          <a:xfrm flipV="1">
            <a:off x="6096000" y="1905000"/>
            <a:ext cx="990600" cy="22860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345" name="Line 105"/>
          <p:cNvSpPr>
            <a:spLocks noChangeShapeType="1"/>
          </p:cNvSpPr>
          <p:nvPr/>
        </p:nvSpPr>
        <p:spPr bwMode="auto">
          <a:xfrm flipV="1">
            <a:off x="5943600" y="1066800"/>
            <a:ext cx="0" cy="106680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344" name="Line 104"/>
          <p:cNvSpPr>
            <a:spLocks noChangeShapeType="1"/>
          </p:cNvSpPr>
          <p:nvPr/>
        </p:nvSpPr>
        <p:spPr bwMode="auto">
          <a:xfrm flipH="1" flipV="1">
            <a:off x="1752600" y="1828800"/>
            <a:ext cx="1066800" cy="30480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270" name="Freeform 30"/>
          <p:cNvSpPr>
            <a:spLocks/>
          </p:cNvSpPr>
          <p:nvPr/>
        </p:nvSpPr>
        <p:spPr bwMode="auto">
          <a:xfrm>
            <a:off x="1881188" y="1016000"/>
            <a:ext cx="5135562" cy="28575"/>
          </a:xfrm>
          <a:custGeom>
            <a:avLst/>
            <a:gdLst>
              <a:gd name="T0" fmla="*/ 2147483647 w 3235"/>
              <a:gd name="T1" fmla="*/ 2147483647 h 18"/>
              <a:gd name="T2" fmla="*/ 2147483647 w 3235"/>
              <a:gd name="T3" fmla="*/ 0 h 18"/>
              <a:gd name="T4" fmla="*/ 0 w 3235"/>
              <a:gd name="T5" fmla="*/ 0 h 18"/>
              <a:gd name="T6" fmla="*/ 0 w 3235"/>
              <a:gd name="T7" fmla="*/ 2147483647 h 18"/>
              <a:gd name="T8" fmla="*/ 2147483647 w 3235"/>
              <a:gd name="T9" fmla="*/ 2147483647 h 18"/>
              <a:gd name="T10" fmla="*/ 2147483647 w 3235"/>
              <a:gd name="T11" fmla="*/ 2147483647 h 18"/>
              <a:gd name="T12" fmla="*/ 2147483647 w 3235"/>
              <a:gd name="T13" fmla="*/ 2147483647 h 18"/>
              <a:gd name="T14" fmla="*/ 2147483647 w 3235"/>
              <a:gd name="T15" fmla="*/ 0 h 18"/>
              <a:gd name="T16" fmla="*/ 2147483647 w 3235"/>
              <a:gd name="T17" fmla="*/ 0 h 18"/>
              <a:gd name="T18" fmla="*/ 2147483647 w 3235"/>
              <a:gd name="T19" fmla="*/ 2147483647 h 18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3235"/>
              <a:gd name="T31" fmla="*/ 0 h 18"/>
              <a:gd name="T32" fmla="*/ 3235 w 3235"/>
              <a:gd name="T33" fmla="*/ 18 h 18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3235" h="18">
                <a:moveTo>
                  <a:pt x="3235" y="8"/>
                </a:moveTo>
                <a:lnTo>
                  <a:pt x="3227" y="0"/>
                </a:lnTo>
                <a:lnTo>
                  <a:pt x="0" y="0"/>
                </a:lnTo>
                <a:lnTo>
                  <a:pt x="0" y="18"/>
                </a:lnTo>
                <a:lnTo>
                  <a:pt x="3227" y="18"/>
                </a:lnTo>
                <a:lnTo>
                  <a:pt x="3235" y="8"/>
                </a:lnTo>
                <a:lnTo>
                  <a:pt x="3235" y="0"/>
                </a:lnTo>
                <a:lnTo>
                  <a:pt x="3227" y="0"/>
                </a:lnTo>
                <a:lnTo>
                  <a:pt x="3235" y="8"/>
                </a:lnTo>
                <a:close/>
              </a:path>
            </a:pathLst>
          </a:custGeom>
          <a:solidFill>
            <a:srgbClr val="0093DD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271" name="Freeform 31"/>
          <p:cNvSpPr>
            <a:spLocks/>
          </p:cNvSpPr>
          <p:nvPr/>
        </p:nvSpPr>
        <p:spPr bwMode="auto">
          <a:xfrm>
            <a:off x="6991350" y="1028700"/>
            <a:ext cx="841375" cy="4718050"/>
          </a:xfrm>
          <a:custGeom>
            <a:avLst/>
            <a:gdLst>
              <a:gd name="T0" fmla="*/ 2147483647 w 530"/>
              <a:gd name="T1" fmla="*/ 2147483647 h 2972"/>
              <a:gd name="T2" fmla="*/ 2147483647 w 530"/>
              <a:gd name="T3" fmla="*/ 2147483647 h 2972"/>
              <a:gd name="T4" fmla="*/ 2147483647 w 530"/>
              <a:gd name="T5" fmla="*/ 0 h 2972"/>
              <a:gd name="T6" fmla="*/ 0 w 530"/>
              <a:gd name="T7" fmla="*/ 2147483647 h 2972"/>
              <a:gd name="T8" fmla="*/ 2147483647 w 530"/>
              <a:gd name="T9" fmla="*/ 2147483647 h 2972"/>
              <a:gd name="T10" fmla="*/ 2147483647 w 530"/>
              <a:gd name="T11" fmla="*/ 2147483647 h 2972"/>
              <a:gd name="T12" fmla="*/ 2147483647 w 530"/>
              <a:gd name="T13" fmla="*/ 2147483647 h 2972"/>
              <a:gd name="T14" fmla="*/ 2147483647 w 530"/>
              <a:gd name="T15" fmla="*/ 2147483647 h 2972"/>
              <a:gd name="T16" fmla="*/ 2147483647 w 530"/>
              <a:gd name="T17" fmla="*/ 2147483647 h 2972"/>
              <a:gd name="T18" fmla="*/ 2147483647 w 530"/>
              <a:gd name="T19" fmla="*/ 2147483647 h 2972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530"/>
              <a:gd name="T31" fmla="*/ 0 h 2972"/>
              <a:gd name="T32" fmla="*/ 530 w 530"/>
              <a:gd name="T33" fmla="*/ 2972 h 2972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530" h="2972">
                <a:moveTo>
                  <a:pt x="522" y="2972"/>
                </a:moveTo>
                <a:lnTo>
                  <a:pt x="530" y="2962"/>
                </a:lnTo>
                <a:lnTo>
                  <a:pt x="16" y="0"/>
                </a:lnTo>
                <a:lnTo>
                  <a:pt x="0" y="2"/>
                </a:lnTo>
                <a:lnTo>
                  <a:pt x="513" y="2964"/>
                </a:lnTo>
                <a:lnTo>
                  <a:pt x="522" y="2972"/>
                </a:lnTo>
                <a:lnTo>
                  <a:pt x="530" y="2972"/>
                </a:lnTo>
                <a:lnTo>
                  <a:pt x="530" y="2962"/>
                </a:lnTo>
                <a:lnTo>
                  <a:pt x="522" y="2972"/>
                </a:lnTo>
                <a:close/>
              </a:path>
            </a:pathLst>
          </a:custGeom>
          <a:solidFill>
            <a:srgbClr val="0093DD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272" name="Freeform 32"/>
          <p:cNvSpPr>
            <a:spLocks/>
          </p:cNvSpPr>
          <p:nvPr/>
        </p:nvSpPr>
        <p:spPr bwMode="auto">
          <a:xfrm>
            <a:off x="1158875" y="5719763"/>
            <a:ext cx="6661150" cy="26987"/>
          </a:xfrm>
          <a:custGeom>
            <a:avLst/>
            <a:gdLst>
              <a:gd name="T0" fmla="*/ 0 w 4196"/>
              <a:gd name="T1" fmla="*/ 2147483647 h 17"/>
              <a:gd name="T2" fmla="*/ 2147483647 w 4196"/>
              <a:gd name="T3" fmla="*/ 2147483647 h 17"/>
              <a:gd name="T4" fmla="*/ 2147483647 w 4196"/>
              <a:gd name="T5" fmla="*/ 2147483647 h 17"/>
              <a:gd name="T6" fmla="*/ 2147483647 w 4196"/>
              <a:gd name="T7" fmla="*/ 0 h 17"/>
              <a:gd name="T8" fmla="*/ 2147483647 w 4196"/>
              <a:gd name="T9" fmla="*/ 0 h 17"/>
              <a:gd name="T10" fmla="*/ 0 w 4196"/>
              <a:gd name="T11" fmla="*/ 2147483647 h 17"/>
              <a:gd name="T12" fmla="*/ 0 w 4196"/>
              <a:gd name="T13" fmla="*/ 2147483647 h 17"/>
              <a:gd name="T14" fmla="*/ 0 w 4196"/>
              <a:gd name="T15" fmla="*/ 2147483647 h 17"/>
              <a:gd name="T16" fmla="*/ 2147483647 w 4196"/>
              <a:gd name="T17" fmla="*/ 2147483647 h 17"/>
              <a:gd name="T18" fmla="*/ 0 w 4196"/>
              <a:gd name="T19" fmla="*/ 2147483647 h 17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4196"/>
              <a:gd name="T31" fmla="*/ 0 h 17"/>
              <a:gd name="T32" fmla="*/ 4196 w 4196"/>
              <a:gd name="T33" fmla="*/ 17 h 17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4196" h="17">
                <a:moveTo>
                  <a:pt x="0" y="7"/>
                </a:moveTo>
                <a:lnTo>
                  <a:pt x="8" y="17"/>
                </a:lnTo>
                <a:lnTo>
                  <a:pt x="4196" y="17"/>
                </a:lnTo>
                <a:lnTo>
                  <a:pt x="4196" y="0"/>
                </a:lnTo>
                <a:lnTo>
                  <a:pt x="8" y="0"/>
                </a:lnTo>
                <a:lnTo>
                  <a:pt x="0" y="7"/>
                </a:lnTo>
                <a:lnTo>
                  <a:pt x="0" y="17"/>
                </a:lnTo>
                <a:lnTo>
                  <a:pt x="8" y="17"/>
                </a:lnTo>
                <a:lnTo>
                  <a:pt x="0" y="7"/>
                </a:lnTo>
                <a:close/>
              </a:path>
            </a:pathLst>
          </a:custGeom>
          <a:solidFill>
            <a:srgbClr val="0093DD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273" name="Freeform 33"/>
          <p:cNvSpPr>
            <a:spLocks/>
          </p:cNvSpPr>
          <p:nvPr/>
        </p:nvSpPr>
        <p:spPr bwMode="auto">
          <a:xfrm>
            <a:off x="1158875" y="1016000"/>
            <a:ext cx="735013" cy="4718050"/>
          </a:xfrm>
          <a:custGeom>
            <a:avLst/>
            <a:gdLst>
              <a:gd name="T0" fmla="*/ 2147483647 w 463"/>
              <a:gd name="T1" fmla="*/ 0 h 2972"/>
              <a:gd name="T2" fmla="*/ 2147483647 w 463"/>
              <a:gd name="T3" fmla="*/ 2147483647 h 2972"/>
              <a:gd name="T4" fmla="*/ 0 w 463"/>
              <a:gd name="T5" fmla="*/ 2147483647 h 2972"/>
              <a:gd name="T6" fmla="*/ 2147483647 w 463"/>
              <a:gd name="T7" fmla="*/ 2147483647 h 2972"/>
              <a:gd name="T8" fmla="*/ 2147483647 w 463"/>
              <a:gd name="T9" fmla="*/ 2147483647 h 2972"/>
              <a:gd name="T10" fmla="*/ 2147483647 w 463"/>
              <a:gd name="T11" fmla="*/ 0 h 2972"/>
              <a:gd name="T12" fmla="*/ 2147483647 w 463"/>
              <a:gd name="T13" fmla="*/ 0 h 2972"/>
              <a:gd name="T14" fmla="*/ 2147483647 w 463"/>
              <a:gd name="T15" fmla="*/ 0 h 2972"/>
              <a:gd name="T16" fmla="*/ 2147483647 w 463"/>
              <a:gd name="T17" fmla="*/ 2147483647 h 2972"/>
              <a:gd name="T18" fmla="*/ 2147483647 w 463"/>
              <a:gd name="T19" fmla="*/ 0 h 2972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463"/>
              <a:gd name="T31" fmla="*/ 0 h 2972"/>
              <a:gd name="T32" fmla="*/ 463 w 463"/>
              <a:gd name="T33" fmla="*/ 2972 h 2972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463" h="2972">
                <a:moveTo>
                  <a:pt x="455" y="0"/>
                </a:moveTo>
                <a:lnTo>
                  <a:pt x="448" y="8"/>
                </a:lnTo>
                <a:lnTo>
                  <a:pt x="0" y="2970"/>
                </a:lnTo>
                <a:lnTo>
                  <a:pt x="16" y="2972"/>
                </a:lnTo>
                <a:lnTo>
                  <a:pt x="463" y="10"/>
                </a:lnTo>
                <a:lnTo>
                  <a:pt x="455" y="0"/>
                </a:lnTo>
                <a:lnTo>
                  <a:pt x="448" y="0"/>
                </a:lnTo>
                <a:lnTo>
                  <a:pt x="448" y="8"/>
                </a:lnTo>
                <a:lnTo>
                  <a:pt x="455" y="0"/>
                </a:lnTo>
                <a:close/>
              </a:path>
            </a:pathLst>
          </a:custGeom>
          <a:solidFill>
            <a:srgbClr val="0093DD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283" name="Freeform 43"/>
          <p:cNvSpPr>
            <a:spLocks noEditPoints="1"/>
          </p:cNvSpPr>
          <p:nvPr/>
        </p:nvSpPr>
        <p:spPr bwMode="auto">
          <a:xfrm>
            <a:off x="1706563" y="1019175"/>
            <a:ext cx="1431925" cy="1155700"/>
          </a:xfrm>
          <a:custGeom>
            <a:avLst/>
            <a:gdLst>
              <a:gd name="T0" fmla="*/ 2147483647 w 902"/>
              <a:gd name="T1" fmla="*/ 2147483647 h 728"/>
              <a:gd name="T2" fmla="*/ 2147483647 w 902"/>
              <a:gd name="T3" fmla="*/ 2147483647 h 728"/>
              <a:gd name="T4" fmla="*/ 2147483647 w 902"/>
              <a:gd name="T5" fmla="*/ 0 h 728"/>
              <a:gd name="T6" fmla="*/ 2147483647 w 902"/>
              <a:gd name="T7" fmla="*/ 0 h 728"/>
              <a:gd name="T8" fmla="*/ 2147483647 w 902"/>
              <a:gd name="T9" fmla="*/ 2147483647 h 728"/>
              <a:gd name="T10" fmla="*/ 2147483647 w 902"/>
              <a:gd name="T11" fmla="*/ 2147483647 h 728"/>
              <a:gd name="T12" fmla="*/ 2147483647 w 902"/>
              <a:gd name="T13" fmla="*/ 2147483647 h 728"/>
              <a:gd name="T14" fmla="*/ 2147483647 w 902"/>
              <a:gd name="T15" fmla="*/ 0 h 728"/>
              <a:gd name="T16" fmla="*/ 2147483647 w 902"/>
              <a:gd name="T17" fmla="*/ 2147483647 h 728"/>
              <a:gd name="T18" fmla="*/ 2147483647 w 902"/>
              <a:gd name="T19" fmla="*/ 2147483647 h 728"/>
              <a:gd name="T20" fmla="*/ 2147483647 w 902"/>
              <a:gd name="T21" fmla="*/ 2147483647 h 728"/>
              <a:gd name="T22" fmla="*/ 2147483647 w 902"/>
              <a:gd name="T23" fmla="*/ 2147483647 h 728"/>
              <a:gd name="T24" fmla="*/ 2147483647 w 902"/>
              <a:gd name="T25" fmla="*/ 2147483647 h 728"/>
              <a:gd name="T26" fmla="*/ 2147483647 w 902"/>
              <a:gd name="T27" fmla="*/ 2147483647 h 728"/>
              <a:gd name="T28" fmla="*/ 2147483647 w 902"/>
              <a:gd name="T29" fmla="*/ 2147483647 h 728"/>
              <a:gd name="T30" fmla="*/ 2147483647 w 902"/>
              <a:gd name="T31" fmla="*/ 2147483647 h 728"/>
              <a:gd name="T32" fmla="*/ 2147483647 w 902"/>
              <a:gd name="T33" fmla="*/ 2147483647 h 728"/>
              <a:gd name="T34" fmla="*/ 2147483647 w 902"/>
              <a:gd name="T35" fmla="*/ 2147483647 h 728"/>
              <a:gd name="T36" fmla="*/ 2147483647 w 902"/>
              <a:gd name="T37" fmla="*/ 2147483647 h 728"/>
              <a:gd name="T38" fmla="*/ 2147483647 w 902"/>
              <a:gd name="T39" fmla="*/ 2147483647 h 728"/>
              <a:gd name="T40" fmla="*/ 2147483647 w 902"/>
              <a:gd name="T41" fmla="*/ 2147483647 h 728"/>
              <a:gd name="T42" fmla="*/ 2147483647 w 902"/>
              <a:gd name="T43" fmla="*/ 2147483647 h 728"/>
              <a:gd name="T44" fmla="*/ 2147483647 w 902"/>
              <a:gd name="T45" fmla="*/ 2147483647 h 728"/>
              <a:gd name="T46" fmla="*/ 2147483647 w 902"/>
              <a:gd name="T47" fmla="*/ 2147483647 h 728"/>
              <a:gd name="T48" fmla="*/ 2147483647 w 902"/>
              <a:gd name="T49" fmla="*/ 2147483647 h 728"/>
              <a:gd name="T50" fmla="*/ 2147483647 w 902"/>
              <a:gd name="T51" fmla="*/ 0 h 728"/>
              <a:gd name="T52" fmla="*/ 2147483647 w 902"/>
              <a:gd name="T53" fmla="*/ 2147483647 h 728"/>
              <a:gd name="T54" fmla="*/ 2147483647 w 902"/>
              <a:gd name="T55" fmla="*/ 2147483647 h 728"/>
              <a:gd name="T56" fmla="*/ 2147483647 w 902"/>
              <a:gd name="T57" fmla="*/ 2147483647 h 728"/>
              <a:gd name="T58" fmla="*/ 2147483647 w 902"/>
              <a:gd name="T59" fmla="*/ 2147483647 h 728"/>
              <a:gd name="T60" fmla="*/ 2147483647 w 902"/>
              <a:gd name="T61" fmla="*/ 2147483647 h 728"/>
              <a:gd name="T62" fmla="*/ 2147483647 w 902"/>
              <a:gd name="T63" fmla="*/ 2147483647 h 728"/>
              <a:gd name="T64" fmla="*/ 2147483647 w 902"/>
              <a:gd name="T65" fmla="*/ 2147483647 h 728"/>
              <a:gd name="T66" fmla="*/ 2147483647 w 902"/>
              <a:gd name="T67" fmla="*/ 2147483647 h 728"/>
              <a:gd name="T68" fmla="*/ 2147483647 w 902"/>
              <a:gd name="T69" fmla="*/ 2147483647 h 728"/>
              <a:gd name="T70" fmla="*/ 2147483647 w 902"/>
              <a:gd name="T71" fmla="*/ 2147483647 h 728"/>
              <a:gd name="T72" fmla="*/ 2147483647 w 902"/>
              <a:gd name="T73" fmla="*/ 2147483647 h 728"/>
              <a:gd name="T74" fmla="*/ 2147483647 w 902"/>
              <a:gd name="T75" fmla="*/ 2147483647 h 728"/>
              <a:gd name="T76" fmla="*/ 2147483647 w 902"/>
              <a:gd name="T77" fmla="*/ 2147483647 h 728"/>
              <a:gd name="T78" fmla="*/ 2147483647 w 902"/>
              <a:gd name="T79" fmla="*/ 2147483647 h 728"/>
              <a:gd name="T80" fmla="*/ 2147483647 w 902"/>
              <a:gd name="T81" fmla="*/ 2147483647 h 728"/>
              <a:gd name="T82" fmla="*/ 2147483647 w 902"/>
              <a:gd name="T83" fmla="*/ 2147483647 h 728"/>
              <a:gd name="T84" fmla="*/ 2147483647 w 902"/>
              <a:gd name="T85" fmla="*/ 2147483647 h 728"/>
              <a:gd name="T86" fmla="*/ 2147483647 w 902"/>
              <a:gd name="T87" fmla="*/ 2147483647 h 728"/>
              <a:gd name="T88" fmla="*/ 0 w 902"/>
              <a:gd name="T89" fmla="*/ 2147483647 h 728"/>
              <a:gd name="T90" fmla="*/ 2147483647 w 902"/>
              <a:gd name="T91" fmla="*/ 2147483647 h 728"/>
              <a:gd name="T92" fmla="*/ 2147483647 w 902"/>
              <a:gd name="T93" fmla="*/ 2147483647 h 728"/>
              <a:gd name="T94" fmla="*/ 2147483647 w 902"/>
              <a:gd name="T95" fmla="*/ 2147483647 h 728"/>
              <a:gd name="T96" fmla="*/ 2147483647 w 902"/>
              <a:gd name="T97" fmla="*/ 2147483647 h 728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w 902"/>
              <a:gd name="T148" fmla="*/ 0 h 728"/>
              <a:gd name="T149" fmla="*/ 902 w 902"/>
              <a:gd name="T150" fmla="*/ 728 h 728"/>
            </a:gdLst>
            <a:ahLst/>
            <a:cxnLst>
              <a:cxn ang="T98">
                <a:pos x="T0" y="T1"/>
              </a:cxn>
              <a:cxn ang="T99">
                <a:pos x="T2" y="T3"/>
              </a:cxn>
              <a:cxn ang="T100">
                <a:pos x="T4" y="T5"/>
              </a:cxn>
              <a:cxn ang="T101">
                <a:pos x="T6" y="T7"/>
              </a:cxn>
              <a:cxn ang="T102">
                <a:pos x="T8" y="T9"/>
              </a:cxn>
              <a:cxn ang="T103">
                <a:pos x="T10" y="T11"/>
              </a:cxn>
              <a:cxn ang="T104">
                <a:pos x="T12" y="T13"/>
              </a:cxn>
              <a:cxn ang="T105">
                <a:pos x="T14" y="T15"/>
              </a:cxn>
              <a:cxn ang="T106">
                <a:pos x="T16" y="T17"/>
              </a:cxn>
              <a:cxn ang="T107">
                <a:pos x="T18" y="T19"/>
              </a:cxn>
              <a:cxn ang="T108">
                <a:pos x="T20" y="T21"/>
              </a:cxn>
              <a:cxn ang="T109">
                <a:pos x="T22" y="T23"/>
              </a:cxn>
              <a:cxn ang="T110">
                <a:pos x="T24" y="T25"/>
              </a:cxn>
              <a:cxn ang="T111">
                <a:pos x="T26" y="T27"/>
              </a:cxn>
              <a:cxn ang="T112">
                <a:pos x="T28" y="T29"/>
              </a:cxn>
              <a:cxn ang="T113">
                <a:pos x="T30" y="T31"/>
              </a:cxn>
              <a:cxn ang="T114">
                <a:pos x="T32" y="T33"/>
              </a:cxn>
              <a:cxn ang="T115">
                <a:pos x="T34" y="T35"/>
              </a:cxn>
              <a:cxn ang="T116">
                <a:pos x="T36" y="T37"/>
              </a:cxn>
              <a:cxn ang="T117">
                <a:pos x="T38" y="T39"/>
              </a:cxn>
              <a:cxn ang="T118">
                <a:pos x="T40" y="T41"/>
              </a:cxn>
              <a:cxn ang="T119">
                <a:pos x="T42" y="T43"/>
              </a:cxn>
              <a:cxn ang="T120">
                <a:pos x="T44" y="T45"/>
              </a:cxn>
              <a:cxn ang="T121">
                <a:pos x="T46" y="T47"/>
              </a:cxn>
              <a:cxn ang="T122">
                <a:pos x="T48" y="T49"/>
              </a:cxn>
              <a:cxn ang="T123">
                <a:pos x="T50" y="T51"/>
              </a:cxn>
              <a:cxn ang="T124">
                <a:pos x="T52" y="T53"/>
              </a:cxn>
              <a:cxn ang="T125">
                <a:pos x="T54" y="T55"/>
              </a:cxn>
              <a:cxn ang="T126">
                <a:pos x="T56" y="T57"/>
              </a:cxn>
              <a:cxn ang="T127">
                <a:pos x="T58" y="T59"/>
              </a:cxn>
              <a:cxn ang="T128">
                <a:pos x="T60" y="T61"/>
              </a:cxn>
              <a:cxn ang="T129">
                <a:pos x="T62" y="T63"/>
              </a:cxn>
              <a:cxn ang="T130">
                <a:pos x="T64" y="T65"/>
              </a:cxn>
              <a:cxn ang="T131">
                <a:pos x="T66" y="T67"/>
              </a:cxn>
              <a:cxn ang="T132">
                <a:pos x="T68" y="T69"/>
              </a:cxn>
              <a:cxn ang="T133">
                <a:pos x="T70" y="T71"/>
              </a:cxn>
              <a:cxn ang="T134">
                <a:pos x="T72" y="T73"/>
              </a:cxn>
              <a:cxn ang="T135">
                <a:pos x="T74" y="T75"/>
              </a:cxn>
              <a:cxn ang="T136">
                <a:pos x="T76" y="T77"/>
              </a:cxn>
              <a:cxn ang="T137">
                <a:pos x="T78" y="T79"/>
              </a:cxn>
              <a:cxn ang="T138">
                <a:pos x="T80" y="T81"/>
              </a:cxn>
              <a:cxn ang="T139">
                <a:pos x="T82" y="T83"/>
              </a:cxn>
              <a:cxn ang="T140">
                <a:pos x="T84" y="T85"/>
              </a:cxn>
              <a:cxn ang="T141">
                <a:pos x="T86" y="T87"/>
              </a:cxn>
              <a:cxn ang="T142">
                <a:pos x="T88" y="T89"/>
              </a:cxn>
              <a:cxn ang="T143">
                <a:pos x="T90" y="T91"/>
              </a:cxn>
              <a:cxn ang="T144">
                <a:pos x="T92" y="T93"/>
              </a:cxn>
              <a:cxn ang="T145">
                <a:pos x="T94" y="T95"/>
              </a:cxn>
              <a:cxn ang="T146">
                <a:pos x="T96" y="T97"/>
              </a:cxn>
            </a:cxnLst>
            <a:rect l="T147" t="T148" r="T149" b="T150"/>
            <a:pathLst>
              <a:path w="902" h="728">
                <a:moveTo>
                  <a:pt x="892" y="69"/>
                </a:moveTo>
                <a:lnTo>
                  <a:pt x="870" y="67"/>
                </a:lnTo>
                <a:lnTo>
                  <a:pt x="845" y="65"/>
                </a:lnTo>
                <a:lnTo>
                  <a:pt x="819" y="65"/>
                </a:lnTo>
                <a:lnTo>
                  <a:pt x="792" y="65"/>
                </a:lnTo>
                <a:lnTo>
                  <a:pt x="792" y="0"/>
                </a:lnTo>
                <a:lnTo>
                  <a:pt x="819" y="0"/>
                </a:lnTo>
                <a:lnTo>
                  <a:pt x="849" y="0"/>
                </a:lnTo>
                <a:lnTo>
                  <a:pt x="876" y="0"/>
                </a:lnTo>
                <a:lnTo>
                  <a:pt x="902" y="4"/>
                </a:lnTo>
                <a:lnTo>
                  <a:pt x="892" y="69"/>
                </a:lnTo>
                <a:close/>
                <a:moveTo>
                  <a:pt x="792" y="65"/>
                </a:moveTo>
                <a:lnTo>
                  <a:pt x="776" y="65"/>
                </a:lnTo>
                <a:lnTo>
                  <a:pt x="760" y="65"/>
                </a:lnTo>
                <a:lnTo>
                  <a:pt x="760" y="0"/>
                </a:lnTo>
                <a:lnTo>
                  <a:pt x="774" y="0"/>
                </a:lnTo>
                <a:lnTo>
                  <a:pt x="792" y="0"/>
                </a:lnTo>
                <a:lnTo>
                  <a:pt x="792" y="65"/>
                </a:lnTo>
                <a:close/>
                <a:moveTo>
                  <a:pt x="760" y="65"/>
                </a:moveTo>
                <a:lnTo>
                  <a:pt x="727" y="67"/>
                </a:lnTo>
                <a:lnTo>
                  <a:pt x="694" y="69"/>
                </a:lnTo>
                <a:lnTo>
                  <a:pt x="660" y="73"/>
                </a:lnTo>
                <a:lnTo>
                  <a:pt x="627" y="79"/>
                </a:lnTo>
                <a:lnTo>
                  <a:pt x="595" y="85"/>
                </a:lnTo>
                <a:lnTo>
                  <a:pt x="564" y="94"/>
                </a:lnTo>
                <a:lnTo>
                  <a:pt x="533" y="102"/>
                </a:lnTo>
                <a:lnTo>
                  <a:pt x="503" y="114"/>
                </a:lnTo>
                <a:lnTo>
                  <a:pt x="474" y="126"/>
                </a:lnTo>
                <a:lnTo>
                  <a:pt x="444" y="139"/>
                </a:lnTo>
                <a:lnTo>
                  <a:pt x="415" y="155"/>
                </a:lnTo>
                <a:lnTo>
                  <a:pt x="387" y="171"/>
                </a:lnTo>
                <a:lnTo>
                  <a:pt x="362" y="189"/>
                </a:lnTo>
                <a:lnTo>
                  <a:pt x="336" y="206"/>
                </a:lnTo>
                <a:lnTo>
                  <a:pt x="311" y="226"/>
                </a:lnTo>
                <a:lnTo>
                  <a:pt x="287" y="247"/>
                </a:lnTo>
                <a:lnTo>
                  <a:pt x="242" y="198"/>
                </a:lnTo>
                <a:lnTo>
                  <a:pt x="269" y="177"/>
                </a:lnTo>
                <a:lnTo>
                  <a:pt x="297" y="155"/>
                </a:lnTo>
                <a:lnTo>
                  <a:pt x="324" y="134"/>
                </a:lnTo>
                <a:lnTo>
                  <a:pt x="354" y="116"/>
                </a:lnTo>
                <a:lnTo>
                  <a:pt x="383" y="98"/>
                </a:lnTo>
                <a:lnTo>
                  <a:pt x="415" y="83"/>
                </a:lnTo>
                <a:lnTo>
                  <a:pt x="446" y="67"/>
                </a:lnTo>
                <a:lnTo>
                  <a:pt x="478" y="53"/>
                </a:lnTo>
                <a:lnTo>
                  <a:pt x="511" y="41"/>
                </a:lnTo>
                <a:lnTo>
                  <a:pt x="546" y="30"/>
                </a:lnTo>
                <a:lnTo>
                  <a:pt x="580" y="22"/>
                </a:lnTo>
                <a:lnTo>
                  <a:pt x="615" y="14"/>
                </a:lnTo>
                <a:lnTo>
                  <a:pt x="650" y="8"/>
                </a:lnTo>
                <a:lnTo>
                  <a:pt x="686" y="4"/>
                </a:lnTo>
                <a:lnTo>
                  <a:pt x="723" y="2"/>
                </a:lnTo>
                <a:lnTo>
                  <a:pt x="760" y="0"/>
                </a:lnTo>
                <a:lnTo>
                  <a:pt x="760" y="65"/>
                </a:lnTo>
                <a:close/>
                <a:moveTo>
                  <a:pt x="287" y="247"/>
                </a:moveTo>
                <a:lnTo>
                  <a:pt x="264" y="269"/>
                </a:lnTo>
                <a:lnTo>
                  <a:pt x="242" y="291"/>
                </a:lnTo>
                <a:lnTo>
                  <a:pt x="222" y="314"/>
                </a:lnTo>
                <a:lnTo>
                  <a:pt x="203" y="338"/>
                </a:lnTo>
                <a:lnTo>
                  <a:pt x="183" y="363"/>
                </a:lnTo>
                <a:lnTo>
                  <a:pt x="167" y="389"/>
                </a:lnTo>
                <a:lnTo>
                  <a:pt x="152" y="416"/>
                </a:lnTo>
                <a:lnTo>
                  <a:pt x="136" y="444"/>
                </a:lnTo>
                <a:lnTo>
                  <a:pt x="122" y="473"/>
                </a:lnTo>
                <a:lnTo>
                  <a:pt x="110" y="501"/>
                </a:lnTo>
                <a:lnTo>
                  <a:pt x="101" y="530"/>
                </a:lnTo>
                <a:lnTo>
                  <a:pt x="91" y="562"/>
                </a:lnTo>
                <a:lnTo>
                  <a:pt x="83" y="593"/>
                </a:lnTo>
                <a:lnTo>
                  <a:pt x="77" y="624"/>
                </a:lnTo>
                <a:lnTo>
                  <a:pt x="73" y="656"/>
                </a:lnTo>
                <a:lnTo>
                  <a:pt x="69" y="689"/>
                </a:lnTo>
                <a:lnTo>
                  <a:pt x="4" y="683"/>
                </a:lnTo>
                <a:lnTo>
                  <a:pt x="6" y="648"/>
                </a:lnTo>
                <a:lnTo>
                  <a:pt x="12" y="613"/>
                </a:lnTo>
                <a:lnTo>
                  <a:pt x="20" y="577"/>
                </a:lnTo>
                <a:lnTo>
                  <a:pt x="28" y="544"/>
                </a:lnTo>
                <a:lnTo>
                  <a:pt x="38" y="511"/>
                </a:lnTo>
                <a:lnTo>
                  <a:pt x="50" y="477"/>
                </a:lnTo>
                <a:lnTo>
                  <a:pt x="63" y="446"/>
                </a:lnTo>
                <a:lnTo>
                  <a:pt x="77" y="414"/>
                </a:lnTo>
                <a:lnTo>
                  <a:pt x="93" y="385"/>
                </a:lnTo>
                <a:lnTo>
                  <a:pt x="110" y="355"/>
                </a:lnTo>
                <a:lnTo>
                  <a:pt x="130" y="326"/>
                </a:lnTo>
                <a:lnTo>
                  <a:pt x="150" y="299"/>
                </a:lnTo>
                <a:lnTo>
                  <a:pt x="171" y="273"/>
                </a:lnTo>
                <a:lnTo>
                  <a:pt x="195" y="247"/>
                </a:lnTo>
                <a:lnTo>
                  <a:pt x="218" y="222"/>
                </a:lnTo>
                <a:lnTo>
                  <a:pt x="242" y="198"/>
                </a:lnTo>
                <a:lnTo>
                  <a:pt x="287" y="247"/>
                </a:lnTo>
                <a:close/>
                <a:moveTo>
                  <a:pt x="44" y="719"/>
                </a:moveTo>
                <a:lnTo>
                  <a:pt x="0" y="728"/>
                </a:lnTo>
                <a:lnTo>
                  <a:pt x="4" y="683"/>
                </a:lnTo>
                <a:lnTo>
                  <a:pt x="36" y="685"/>
                </a:lnTo>
                <a:lnTo>
                  <a:pt x="44" y="719"/>
                </a:lnTo>
                <a:close/>
                <a:moveTo>
                  <a:pt x="28" y="654"/>
                </a:moveTo>
                <a:lnTo>
                  <a:pt x="53" y="648"/>
                </a:lnTo>
                <a:lnTo>
                  <a:pt x="69" y="713"/>
                </a:lnTo>
                <a:lnTo>
                  <a:pt x="44" y="719"/>
                </a:lnTo>
                <a:lnTo>
                  <a:pt x="28" y="654"/>
                </a:lnTo>
                <a:close/>
              </a:path>
            </a:pathLst>
          </a:custGeom>
          <a:solidFill>
            <a:srgbClr val="1F1A17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285" name="Freeform 45"/>
          <p:cNvSpPr>
            <a:spLocks noEditPoints="1"/>
          </p:cNvSpPr>
          <p:nvPr/>
        </p:nvSpPr>
        <p:spPr bwMode="auto">
          <a:xfrm>
            <a:off x="5840413" y="1012825"/>
            <a:ext cx="1398587" cy="1196975"/>
          </a:xfrm>
          <a:custGeom>
            <a:avLst/>
            <a:gdLst>
              <a:gd name="T0" fmla="*/ 2147483647 w 868"/>
              <a:gd name="T1" fmla="*/ 2147483647 h 697"/>
              <a:gd name="T2" fmla="*/ 2147483647 w 868"/>
              <a:gd name="T3" fmla="*/ 2147483647 h 697"/>
              <a:gd name="T4" fmla="*/ 2147483647 w 868"/>
              <a:gd name="T5" fmla="*/ 2147483647 h 697"/>
              <a:gd name="T6" fmla="*/ 2147483647 w 868"/>
              <a:gd name="T7" fmla="*/ 2147483647 h 697"/>
              <a:gd name="T8" fmla="*/ 2147483647 w 868"/>
              <a:gd name="T9" fmla="*/ 2147483647 h 697"/>
              <a:gd name="T10" fmla="*/ 2147483647 w 868"/>
              <a:gd name="T11" fmla="*/ 0 h 697"/>
              <a:gd name="T12" fmla="*/ 2147483647 w 868"/>
              <a:gd name="T13" fmla="*/ 2147483647 h 697"/>
              <a:gd name="T14" fmla="*/ 2147483647 w 868"/>
              <a:gd name="T15" fmla="*/ 2147483647 h 697"/>
              <a:gd name="T16" fmla="*/ 2147483647 w 868"/>
              <a:gd name="T17" fmla="*/ 2147483647 h 697"/>
              <a:gd name="T18" fmla="*/ 2147483647 w 868"/>
              <a:gd name="T19" fmla="*/ 0 h 697"/>
              <a:gd name="T20" fmla="*/ 2147483647 w 868"/>
              <a:gd name="T21" fmla="*/ 2147483647 h 697"/>
              <a:gd name="T22" fmla="*/ 2147483647 w 868"/>
              <a:gd name="T23" fmla="*/ 2147483647 h 697"/>
              <a:gd name="T24" fmla="*/ 2147483647 w 868"/>
              <a:gd name="T25" fmla="*/ 2147483647 h 697"/>
              <a:gd name="T26" fmla="*/ 2147483647 w 868"/>
              <a:gd name="T27" fmla="*/ 2147483647 h 697"/>
              <a:gd name="T28" fmla="*/ 2147483647 w 868"/>
              <a:gd name="T29" fmla="*/ 2147483647 h 697"/>
              <a:gd name="T30" fmla="*/ 2147483647 w 868"/>
              <a:gd name="T31" fmla="*/ 2147483647 h 697"/>
              <a:gd name="T32" fmla="*/ 2147483647 w 868"/>
              <a:gd name="T33" fmla="*/ 2147483647 h 697"/>
              <a:gd name="T34" fmla="*/ 2147483647 w 868"/>
              <a:gd name="T35" fmla="*/ 2147483647 h 697"/>
              <a:gd name="T36" fmla="*/ 2147483647 w 868"/>
              <a:gd name="T37" fmla="*/ 2147483647 h 697"/>
              <a:gd name="T38" fmla="*/ 2147483647 w 868"/>
              <a:gd name="T39" fmla="*/ 2147483647 h 697"/>
              <a:gd name="T40" fmla="*/ 2147483647 w 868"/>
              <a:gd name="T41" fmla="*/ 2147483647 h 697"/>
              <a:gd name="T42" fmla="*/ 2147483647 w 868"/>
              <a:gd name="T43" fmla="*/ 2147483647 h 697"/>
              <a:gd name="T44" fmla="*/ 2147483647 w 868"/>
              <a:gd name="T45" fmla="*/ 2147483647 h 697"/>
              <a:gd name="T46" fmla="*/ 2147483647 w 868"/>
              <a:gd name="T47" fmla="*/ 2147483647 h 697"/>
              <a:gd name="T48" fmla="*/ 2147483647 w 868"/>
              <a:gd name="T49" fmla="*/ 2147483647 h 697"/>
              <a:gd name="T50" fmla="*/ 2147483647 w 868"/>
              <a:gd name="T51" fmla="*/ 2147483647 h 697"/>
              <a:gd name="T52" fmla="*/ 2147483647 w 868"/>
              <a:gd name="T53" fmla="*/ 2147483647 h 697"/>
              <a:gd name="T54" fmla="*/ 2147483647 w 868"/>
              <a:gd name="T55" fmla="*/ 2147483647 h 697"/>
              <a:gd name="T56" fmla="*/ 2147483647 w 868"/>
              <a:gd name="T57" fmla="*/ 2147483647 h 697"/>
              <a:gd name="T58" fmla="*/ 2147483647 w 868"/>
              <a:gd name="T59" fmla="*/ 2147483647 h 697"/>
              <a:gd name="T60" fmla="*/ 2147483647 w 868"/>
              <a:gd name="T61" fmla="*/ 2147483647 h 697"/>
              <a:gd name="T62" fmla="*/ 2147483647 w 868"/>
              <a:gd name="T63" fmla="*/ 2147483647 h 697"/>
              <a:gd name="T64" fmla="*/ 2147483647 w 868"/>
              <a:gd name="T65" fmla="*/ 2147483647 h 697"/>
              <a:gd name="T66" fmla="*/ 2147483647 w 868"/>
              <a:gd name="T67" fmla="*/ 2147483647 h 697"/>
              <a:gd name="T68" fmla="*/ 2147483647 w 868"/>
              <a:gd name="T69" fmla="*/ 2147483647 h 697"/>
              <a:gd name="T70" fmla="*/ 2147483647 w 868"/>
              <a:gd name="T71" fmla="*/ 2147483647 h 697"/>
              <a:gd name="T72" fmla="*/ 2147483647 w 868"/>
              <a:gd name="T73" fmla="*/ 2147483647 h 697"/>
              <a:gd name="T74" fmla="*/ 2147483647 w 868"/>
              <a:gd name="T75" fmla="*/ 2147483647 h 697"/>
              <a:gd name="T76" fmla="*/ 2147483647 w 868"/>
              <a:gd name="T77" fmla="*/ 2147483647 h 697"/>
              <a:gd name="T78" fmla="*/ 2147483647 w 868"/>
              <a:gd name="T79" fmla="*/ 2147483647 h 697"/>
              <a:gd name="T80" fmla="*/ 2147483647 w 868"/>
              <a:gd name="T81" fmla="*/ 2147483647 h 697"/>
              <a:gd name="T82" fmla="*/ 2147483647 w 868"/>
              <a:gd name="T83" fmla="*/ 2147483647 h 697"/>
              <a:gd name="T84" fmla="*/ 2147483647 w 868"/>
              <a:gd name="T85" fmla="*/ 2147483647 h 697"/>
              <a:gd name="T86" fmla="*/ 2147483647 w 868"/>
              <a:gd name="T87" fmla="*/ 2147483647 h 697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w 868"/>
              <a:gd name="T133" fmla="*/ 0 h 697"/>
              <a:gd name="T134" fmla="*/ 868 w 868"/>
              <a:gd name="T135" fmla="*/ 697 h 697"/>
            </a:gdLst>
            <a:ahLst/>
            <a:cxnLst>
              <a:cxn ang="T88">
                <a:pos x="T0" y="T1"/>
              </a:cxn>
              <a:cxn ang="T89">
                <a:pos x="T2" y="T3"/>
              </a:cxn>
              <a:cxn ang="T90">
                <a:pos x="T4" y="T5"/>
              </a:cxn>
              <a:cxn ang="T91">
                <a:pos x="T6" y="T7"/>
              </a:cxn>
              <a:cxn ang="T92">
                <a:pos x="T8" y="T9"/>
              </a:cxn>
              <a:cxn ang="T93">
                <a:pos x="T10" y="T11"/>
              </a:cxn>
              <a:cxn ang="T94">
                <a:pos x="T12" y="T13"/>
              </a:cxn>
              <a:cxn ang="T95">
                <a:pos x="T14" y="T15"/>
              </a:cxn>
              <a:cxn ang="T96">
                <a:pos x="T16" y="T17"/>
              </a:cxn>
              <a:cxn ang="T97">
                <a:pos x="T18" y="T19"/>
              </a:cxn>
              <a:cxn ang="T98">
                <a:pos x="T20" y="T21"/>
              </a:cxn>
              <a:cxn ang="T99">
                <a:pos x="T22" y="T23"/>
              </a:cxn>
              <a:cxn ang="T100">
                <a:pos x="T24" y="T25"/>
              </a:cxn>
              <a:cxn ang="T101">
                <a:pos x="T26" y="T27"/>
              </a:cxn>
              <a:cxn ang="T102">
                <a:pos x="T28" y="T29"/>
              </a:cxn>
              <a:cxn ang="T103">
                <a:pos x="T30" y="T31"/>
              </a:cxn>
              <a:cxn ang="T104">
                <a:pos x="T32" y="T33"/>
              </a:cxn>
              <a:cxn ang="T105">
                <a:pos x="T34" y="T35"/>
              </a:cxn>
              <a:cxn ang="T106">
                <a:pos x="T36" y="T37"/>
              </a:cxn>
              <a:cxn ang="T107">
                <a:pos x="T38" y="T39"/>
              </a:cxn>
              <a:cxn ang="T108">
                <a:pos x="T40" y="T41"/>
              </a:cxn>
              <a:cxn ang="T109">
                <a:pos x="T42" y="T43"/>
              </a:cxn>
              <a:cxn ang="T110">
                <a:pos x="T44" y="T45"/>
              </a:cxn>
              <a:cxn ang="T111">
                <a:pos x="T46" y="T47"/>
              </a:cxn>
              <a:cxn ang="T112">
                <a:pos x="T48" y="T49"/>
              </a:cxn>
              <a:cxn ang="T113">
                <a:pos x="T50" y="T51"/>
              </a:cxn>
              <a:cxn ang="T114">
                <a:pos x="T52" y="T53"/>
              </a:cxn>
              <a:cxn ang="T115">
                <a:pos x="T54" y="T55"/>
              </a:cxn>
              <a:cxn ang="T116">
                <a:pos x="T56" y="T57"/>
              </a:cxn>
              <a:cxn ang="T117">
                <a:pos x="T58" y="T59"/>
              </a:cxn>
              <a:cxn ang="T118">
                <a:pos x="T60" y="T61"/>
              </a:cxn>
              <a:cxn ang="T119">
                <a:pos x="T62" y="T63"/>
              </a:cxn>
              <a:cxn ang="T120">
                <a:pos x="T64" y="T65"/>
              </a:cxn>
              <a:cxn ang="T121">
                <a:pos x="T66" y="T67"/>
              </a:cxn>
              <a:cxn ang="T122">
                <a:pos x="T68" y="T69"/>
              </a:cxn>
              <a:cxn ang="T123">
                <a:pos x="T70" y="T71"/>
              </a:cxn>
              <a:cxn ang="T124">
                <a:pos x="T72" y="T73"/>
              </a:cxn>
              <a:cxn ang="T125">
                <a:pos x="T74" y="T75"/>
              </a:cxn>
              <a:cxn ang="T126">
                <a:pos x="T76" y="T77"/>
              </a:cxn>
              <a:cxn ang="T127">
                <a:pos x="T78" y="T79"/>
              </a:cxn>
              <a:cxn ang="T128">
                <a:pos x="T80" y="T81"/>
              </a:cxn>
              <a:cxn ang="T129">
                <a:pos x="T82" y="T83"/>
              </a:cxn>
              <a:cxn ang="T130">
                <a:pos x="T84" y="T85"/>
              </a:cxn>
              <a:cxn ang="T131">
                <a:pos x="T86" y="T87"/>
              </a:cxn>
            </a:cxnLst>
            <a:rect l="T132" t="T133" r="T134" b="T135"/>
            <a:pathLst>
              <a:path w="868" h="697">
                <a:moveTo>
                  <a:pt x="0" y="8"/>
                </a:moveTo>
                <a:lnTo>
                  <a:pt x="22" y="6"/>
                </a:lnTo>
                <a:lnTo>
                  <a:pt x="24" y="6"/>
                </a:lnTo>
                <a:lnTo>
                  <a:pt x="30" y="71"/>
                </a:lnTo>
                <a:lnTo>
                  <a:pt x="16" y="73"/>
                </a:lnTo>
                <a:lnTo>
                  <a:pt x="6" y="75"/>
                </a:lnTo>
                <a:lnTo>
                  <a:pt x="0" y="8"/>
                </a:lnTo>
                <a:close/>
                <a:moveTo>
                  <a:pt x="24" y="6"/>
                </a:moveTo>
                <a:lnTo>
                  <a:pt x="46" y="4"/>
                </a:lnTo>
                <a:lnTo>
                  <a:pt x="69" y="2"/>
                </a:lnTo>
                <a:lnTo>
                  <a:pt x="91" y="0"/>
                </a:lnTo>
                <a:lnTo>
                  <a:pt x="112" y="0"/>
                </a:lnTo>
                <a:lnTo>
                  <a:pt x="112" y="65"/>
                </a:lnTo>
                <a:lnTo>
                  <a:pt x="93" y="67"/>
                </a:lnTo>
                <a:lnTo>
                  <a:pt x="71" y="67"/>
                </a:lnTo>
                <a:lnTo>
                  <a:pt x="51" y="69"/>
                </a:lnTo>
                <a:lnTo>
                  <a:pt x="30" y="71"/>
                </a:lnTo>
                <a:lnTo>
                  <a:pt x="24" y="6"/>
                </a:lnTo>
                <a:close/>
                <a:moveTo>
                  <a:pt x="112" y="0"/>
                </a:moveTo>
                <a:lnTo>
                  <a:pt x="150" y="0"/>
                </a:lnTo>
                <a:lnTo>
                  <a:pt x="185" y="4"/>
                </a:lnTo>
                <a:lnTo>
                  <a:pt x="222" y="8"/>
                </a:lnTo>
                <a:lnTo>
                  <a:pt x="258" y="14"/>
                </a:lnTo>
                <a:lnTo>
                  <a:pt x="291" y="22"/>
                </a:lnTo>
                <a:lnTo>
                  <a:pt x="326" y="32"/>
                </a:lnTo>
                <a:lnTo>
                  <a:pt x="360" y="41"/>
                </a:lnTo>
                <a:lnTo>
                  <a:pt x="393" y="53"/>
                </a:lnTo>
                <a:lnTo>
                  <a:pt x="425" y="67"/>
                </a:lnTo>
                <a:lnTo>
                  <a:pt x="458" y="83"/>
                </a:lnTo>
                <a:lnTo>
                  <a:pt x="487" y="100"/>
                </a:lnTo>
                <a:lnTo>
                  <a:pt x="519" y="118"/>
                </a:lnTo>
                <a:lnTo>
                  <a:pt x="546" y="138"/>
                </a:lnTo>
                <a:lnTo>
                  <a:pt x="576" y="157"/>
                </a:lnTo>
                <a:lnTo>
                  <a:pt x="603" y="179"/>
                </a:lnTo>
                <a:lnTo>
                  <a:pt x="629" y="202"/>
                </a:lnTo>
                <a:lnTo>
                  <a:pt x="584" y="249"/>
                </a:lnTo>
                <a:lnTo>
                  <a:pt x="560" y="230"/>
                </a:lnTo>
                <a:lnTo>
                  <a:pt x="536" y="208"/>
                </a:lnTo>
                <a:lnTo>
                  <a:pt x="509" y="191"/>
                </a:lnTo>
                <a:lnTo>
                  <a:pt x="483" y="173"/>
                </a:lnTo>
                <a:lnTo>
                  <a:pt x="456" y="157"/>
                </a:lnTo>
                <a:lnTo>
                  <a:pt x="428" y="142"/>
                </a:lnTo>
                <a:lnTo>
                  <a:pt x="399" y="128"/>
                </a:lnTo>
                <a:lnTo>
                  <a:pt x="370" y="114"/>
                </a:lnTo>
                <a:lnTo>
                  <a:pt x="338" y="104"/>
                </a:lnTo>
                <a:lnTo>
                  <a:pt x="309" y="94"/>
                </a:lnTo>
                <a:lnTo>
                  <a:pt x="277" y="85"/>
                </a:lnTo>
                <a:lnTo>
                  <a:pt x="244" y="79"/>
                </a:lnTo>
                <a:lnTo>
                  <a:pt x="212" y="73"/>
                </a:lnTo>
                <a:lnTo>
                  <a:pt x="179" y="69"/>
                </a:lnTo>
                <a:lnTo>
                  <a:pt x="146" y="67"/>
                </a:lnTo>
                <a:lnTo>
                  <a:pt x="112" y="65"/>
                </a:lnTo>
                <a:lnTo>
                  <a:pt x="112" y="0"/>
                </a:lnTo>
                <a:close/>
                <a:moveTo>
                  <a:pt x="629" y="202"/>
                </a:moveTo>
                <a:lnTo>
                  <a:pt x="654" y="226"/>
                </a:lnTo>
                <a:lnTo>
                  <a:pt x="678" y="251"/>
                </a:lnTo>
                <a:lnTo>
                  <a:pt x="699" y="277"/>
                </a:lnTo>
                <a:lnTo>
                  <a:pt x="721" y="304"/>
                </a:lnTo>
                <a:lnTo>
                  <a:pt x="743" y="332"/>
                </a:lnTo>
                <a:lnTo>
                  <a:pt x="760" y="361"/>
                </a:lnTo>
                <a:lnTo>
                  <a:pt x="778" y="391"/>
                </a:lnTo>
                <a:lnTo>
                  <a:pt x="796" y="420"/>
                </a:lnTo>
                <a:lnTo>
                  <a:pt x="809" y="452"/>
                </a:lnTo>
                <a:lnTo>
                  <a:pt x="823" y="485"/>
                </a:lnTo>
                <a:lnTo>
                  <a:pt x="835" y="518"/>
                </a:lnTo>
                <a:lnTo>
                  <a:pt x="845" y="552"/>
                </a:lnTo>
                <a:lnTo>
                  <a:pt x="853" y="585"/>
                </a:lnTo>
                <a:lnTo>
                  <a:pt x="860" y="621"/>
                </a:lnTo>
                <a:lnTo>
                  <a:pt x="864" y="656"/>
                </a:lnTo>
                <a:lnTo>
                  <a:pt x="868" y="691"/>
                </a:lnTo>
                <a:lnTo>
                  <a:pt x="804" y="697"/>
                </a:lnTo>
                <a:lnTo>
                  <a:pt x="800" y="664"/>
                </a:lnTo>
                <a:lnTo>
                  <a:pt x="796" y="632"/>
                </a:lnTo>
                <a:lnTo>
                  <a:pt x="790" y="599"/>
                </a:lnTo>
                <a:lnTo>
                  <a:pt x="782" y="569"/>
                </a:lnTo>
                <a:lnTo>
                  <a:pt x="772" y="538"/>
                </a:lnTo>
                <a:lnTo>
                  <a:pt x="760" y="509"/>
                </a:lnTo>
                <a:lnTo>
                  <a:pt x="749" y="479"/>
                </a:lnTo>
                <a:lnTo>
                  <a:pt x="735" y="450"/>
                </a:lnTo>
                <a:lnTo>
                  <a:pt x="721" y="422"/>
                </a:lnTo>
                <a:lnTo>
                  <a:pt x="705" y="395"/>
                </a:lnTo>
                <a:lnTo>
                  <a:pt x="688" y="369"/>
                </a:lnTo>
                <a:lnTo>
                  <a:pt x="670" y="344"/>
                </a:lnTo>
                <a:lnTo>
                  <a:pt x="650" y="318"/>
                </a:lnTo>
                <a:lnTo>
                  <a:pt x="629" y="295"/>
                </a:lnTo>
                <a:lnTo>
                  <a:pt x="607" y="271"/>
                </a:lnTo>
                <a:lnTo>
                  <a:pt x="584" y="249"/>
                </a:lnTo>
                <a:lnTo>
                  <a:pt x="629" y="202"/>
                </a:lnTo>
                <a:close/>
              </a:path>
            </a:pathLst>
          </a:custGeom>
          <a:solidFill>
            <a:srgbClr val="1F1A17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286" name="Freeform 46"/>
          <p:cNvSpPr>
            <a:spLocks noEditPoints="1"/>
          </p:cNvSpPr>
          <p:nvPr/>
        </p:nvSpPr>
        <p:spPr bwMode="auto">
          <a:xfrm>
            <a:off x="1271588" y="4868863"/>
            <a:ext cx="722312" cy="871537"/>
          </a:xfrm>
          <a:custGeom>
            <a:avLst/>
            <a:gdLst>
              <a:gd name="T0" fmla="*/ 2147483647 w 455"/>
              <a:gd name="T1" fmla="*/ 2147483647 h 549"/>
              <a:gd name="T2" fmla="*/ 2147483647 w 455"/>
              <a:gd name="T3" fmla="*/ 2147483647 h 549"/>
              <a:gd name="T4" fmla="*/ 2147483647 w 455"/>
              <a:gd name="T5" fmla="*/ 2147483647 h 549"/>
              <a:gd name="T6" fmla="*/ 2147483647 w 455"/>
              <a:gd name="T7" fmla="*/ 2147483647 h 549"/>
              <a:gd name="T8" fmla="*/ 2147483647 w 455"/>
              <a:gd name="T9" fmla="*/ 2147483647 h 549"/>
              <a:gd name="T10" fmla="*/ 2147483647 w 455"/>
              <a:gd name="T11" fmla="*/ 2147483647 h 549"/>
              <a:gd name="T12" fmla="*/ 2147483647 w 455"/>
              <a:gd name="T13" fmla="*/ 2147483647 h 549"/>
              <a:gd name="T14" fmla="*/ 2147483647 w 455"/>
              <a:gd name="T15" fmla="*/ 2147483647 h 549"/>
              <a:gd name="T16" fmla="*/ 2147483647 w 455"/>
              <a:gd name="T17" fmla="*/ 2147483647 h 549"/>
              <a:gd name="T18" fmla="*/ 2147483647 w 455"/>
              <a:gd name="T19" fmla="*/ 2147483647 h 549"/>
              <a:gd name="T20" fmla="*/ 2147483647 w 455"/>
              <a:gd name="T21" fmla="*/ 2147483647 h 549"/>
              <a:gd name="T22" fmla="*/ 2147483647 w 455"/>
              <a:gd name="T23" fmla="*/ 2147483647 h 549"/>
              <a:gd name="T24" fmla="*/ 2147483647 w 455"/>
              <a:gd name="T25" fmla="*/ 2147483647 h 549"/>
              <a:gd name="T26" fmla="*/ 2147483647 w 455"/>
              <a:gd name="T27" fmla="*/ 2147483647 h 549"/>
              <a:gd name="T28" fmla="*/ 2147483647 w 455"/>
              <a:gd name="T29" fmla="*/ 2147483647 h 549"/>
              <a:gd name="T30" fmla="*/ 2147483647 w 455"/>
              <a:gd name="T31" fmla="*/ 2147483647 h 549"/>
              <a:gd name="T32" fmla="*/ 2147483647 w 455"/>
              <a:gd name="T33" fmla="*/ 2147483647 h 549"/>
              <a:gd name="T34" fmla="*/ 2147483647 w 455"/>
              <a:gd name="T35" fmla="*/ 2147483647 h 549"/>
              <a:gd name="T36" fmla="*/ 2147483647 w 455"/>
              <a:gd name="T37" fmla="*/ 2147483647 h 549"/>
              <a:gd name="T38" fmla="*/ 2147483647 w 455"/>
              <a:gd name="T39" fmla="*/ 2147483647 h 549"/>
              <a:gd name="T40" fmla="*/ 2147483647 w 455"/>
              <a:gd name="T41" fmla="*/ 2147483647 h 549"/>
              <a:gd name="T42" fmla="*/ 2147483647 w 455"/>
              <a:gd name="T43" fmla="*/ 2147483647 h 549"/>
              <a:gd name="T44" fmla="*/ 0 w 455"/>
              <a:gd name="T45" fmla="*/ 2147483647 h 549"/>
              <a:gd name="T46" fmla="*/ 2147483647 w 455"/>
              <a:gd name="T47" fmla="*/ 2147483647 h 549"/>
              <a:gd name="T48" fmla="*/ 2147483647 w 455"/>
              <a:gd name="T49" fmla="*/ 2147483647 h 549"/>
              <a:gd name="T50" fmla="*/ 2147483647 w 455"/>
              <a:gd name="T51" fmla="*/ 2147483647 h 549"/>
              <a:gd name="T52" fmla="*/ 2147483647 w 455"/>
              <a:gd name="T53" fmla="*/ 2147483647 h 549"/>
              <a:gd name="T54" fmla="*/ 2147483647 w 455"/>
              <a:gd name="T55" fmla="*/ 2147483647 h 549"/>
              <a:gd name="T56" fmla="*/ 2147483647 w 455"/>
              <a:gd name="T57" fmla="*/ 2147483647 h 549"/>
              <a:gd name="T58" fmla="*/ 2147483647 w 455"/>
              <a:gd name="T59" fmla="*/ 2147483647 h 549"/>
              <a:gd name="T60" fmla="*/ 2147483647 w 455"/>
              <a:gd name="T61" fmla="*/ 2147483647 h 549"/>
              <a:gd name="T62" fmla="*/ 2147483647 w 455"/>
              <a:gd name="T63" fmla="*/ 2147483647 h 549"/>
              <a:gd name="T64" fmla="*/ 2147483647 w 455"/>
              <a:gd name="T65" fmla="*/ 2147483647 h 549"/>
              <a:gd name="T66" fmla="*/ 2147483647 w 455"/>
              <a:gd name="T67" fmla="*/ 0 h 549"/>
              <a:gd name="T68" fmla="*/ 2147483647 w 455"/>
              <a:gd name="T69" fmla="*/ 2147483647 h 549"/>
              <a:gd name="T70" fmla="*/ 2147483647 w 455"/>
              <a:gd name="T71" fmla="*/ 2147483647 h 549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w 455"/>
              <a:gd name="T109" fmla="*/ 0 h 549"/>
              <a:gd name="T110" fmla="*/ 455 w 455"/>
              <a:gd name="T111" fmla="*/ 549 h 549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T108" t="T109" r="T110" b="T111"/>
            <a:pathLst>
              <a:path w="455" h="549">
                <a:moveTo>
                  <a:pt x="455" y="549"/>
                </a:moveTo>
                <a:lnTo>
                  <a:pt x="432" y="547"/>
                </a:lnTo>
                <a:lnTo>
                  <a:pt x="408" y="545"/>
                </a:lnTo>
                <a:lnTo>
                  <a:pt x="386" y="543"/>
                </a:lnTo>
                <a:lnTo>
                  <a:pt x="363" y="539"/>
                </a:lnTo>
                <a:lnTo>
                  <a:pt x="341" y="534"/>
                </a:lnTo>
                <a:lnTo>
                  <a:pt x="320" y="528"/>
                </a:lnTo>
                <a:lnTo>
                  <a:pt x="298" y="522"/>
                </a:lnTo>
                <a:lnTo>
                  <a:pt x="278" y="512"/>
                </a:lnTo>
                <a:lnTo>
                  <a:pt x="259" y="504"/>
                </a:lnTo>
                <a:lnTo>
                  <a:pt x="239" y="494"/>
                </a:lnTo>
                <a:lnTo>
                  <a:pt x="219" y="483"/>
                </a:lnTo>
                <a:lnTo>
                  <a:pt x="200" y="471"/>
                </a:lnTo>
                <a:lnTo>
                  <a:pt x="182" y="459"/>
                </a:lnTo>
                <a:lnTo>
                  <a:pt x="166" y="445"/>
                </a:lnTo>
                <a:lnTo>
                  <a:pt x="149" y="430"/>
                </a:lnTo>
                <a:lnTo>
                  <a:pt x="133" y="416"/>
                </a:lnTo>
                <a:lnTo>
                  <a:pt x="180" y="369"/>
                </a:lnTo>
                <a:lnTo>
                  <a:pt x="208" y="394"/>
                </a:lnTo>
                <a:lnTo>
                  <a:pt x="237" y="416"/>
                </a:lnTo>
                <a:lnTo>
                  <a:pt x="269" y="435"/>
                </a:lnTo>
                <a:lnTo>
                  <a:pt x="304" y="453"/>
                </a:lnTo>
                <a:lnTo>
                  <a:pt x="339" y="465"/>
                </a:lnTo>
                <a:lnTo>
                  <a:pt x="377" y="475"/>
                </a:lnTo>
                <a:lnTo>
                  <a:pt x="396" y="479"/>
                </a:lnTo>
                <a:lnTo>
                  <a:pt x="416" y="481"/>
                </a:lnTo>
                <a:lnTo>
                  <a:pt x="435" y="483"/>
                </a:lnTo>
                <a:lnTo>
                  <a:pt x="455" y="483"/>
                </a:lnTo>
                <a:lnTo>
                  <a:pt x="455" y="549"/>
                </a:lnTo>
                <a:close/>
                <a:moveTo>
                  <a:pt x="133" y="416"/>
                </a:moveTo>
                <a:lnTo>
                  <a:pt x="119" y="400"/>
                </a:lnTo>
                <a:lnTo>
                  <a:pt x="104" y="382"/>
                </a:lnTo>
                <a:lnTo>
                  <a:pt x="90" y="367"/>
                </a:lnTo>
                <a:lnTo>
                  <a:pt x="78" y="347"/>
                </a:lnTo>
                <a:lnTo>
                  <a:pt x="66" y="329"/>
                </a:lnTo>
                <a:lnTo>
                  <a:pt x="54" y="310"/>
                </a:lnTo>
                <a:lnTo>
                  <a:pt x="45" y="290"/>
                </a:lnTo>
                <a:lnTo>
                  <a:pt x="37" y="271"/>
                </a:lnTo>
                <a:lnTo>
                  <a:pt x="27" y="251"/>
                </a:lnTo>
                <a:lnTo>
                  <a:pt x="21" y="229"/>
                </a:lnTo>
                <a:lnTo>
                  <a:pt x="15" y="208"/>
                </a:lnTo>
                <a:lnTo>
                  <a:pt x="9" y="186"/>
                </a:lnTo>
                <a:lnTo>
                  <a:pt x="5" y="163"/>
                </a:lnTo>
                <a:lnTo>
                  <a:pt x="1" y="141"/>
                </a:lnTo>
                <a:lnTo>
                  <a:pt x="1" y="117"/>
                </a:lnTo>
                <a:lnTo>
                  <a:pt x="0" y="94"/>
                </a:lnTo>
                <a:lnTo>
                  <a:pt x="66" y="94"/>
                </a:lnTo>
                <a:lnTo>
                  <a:pt x="66" y="113"/>
                </a:lnTo>
                <a:lnTo>
                  <a:pt x="68" y="133"/>
                </a:lnTo>
                <a:lnTo>
                  <a:pt x="70" y="153"/>
                </a:lnTo>
                <a:lnTo>
                  <a:pt x="74" y="172"/>
                </a:lnTo>
                <a:lnTo>
                  <a:pt x="84" y="210"/>
                </a:lnTo>
                <a:lnTo>
                  <a:pt x="96" y="245"/>
                </a:lnTo>
                <a:lnTo>
                  <a:pt x="113" y="278"/>
                </a:lnTo>
                <a:lnTo>
                  <a:pt x="133" y="312"/>
                </a:lnTo>
                <a:lnTo>
                  <a:pt x="155" y="341"/>
                </a:lnTo>
                <a:lnTo>
                  <a:pt x="180" y="369"/>
                </a:lnTo>
                <a:lnTo>
                  <a:pt x="133" y="416"/>
                </a:lnTo>
                <a:close/>
                <a:moveTo>
                  <a:pt x="0" y="94"/>
                </a:moveTo>
                <a:lnTo>
                  <a:pt x="1" y="70"/>
                </a:lnTo>
                <a:lnTo>
                  <a:pt x="3" y="45"/>
                </a:lnTo>
                <a:lnTo>
                  <a:pt x="68" y="53"/>
                </a:lnTo>
                <a:lnTo>
                  <a:pt x="66" y="74"/>
                </a:lnTo>
                <a:lnTo>
                  <a:pt x="66" y="94"/>
                </a:lnTo>
                <a:lnTo>
                  <a:pt x="0" y="94"/>
                </a:lnTo>
                <a:close/>
                <a:moveTo>
                  <a:pt x="3" y="45"/>
                </a:moveTo>
                <a:lnTo>
                  <a:pt x="7" y="21"/>
                </a:lnTo>
                <a:lnTo>
                  <a:pt x="11" y="0"/>
                </a:lnTo>
                <a:lnTo>
                  <a:pt x="74" y="11"/>
                </a:lnTo>
                <a:lnTo>
                  <a:pt x="72" y="31"/>
                </a:lnTo>
                <a:lnTo>
                  <a:pt x="68" y="53"/>
                </a:lnTo>
                <a:lnTo>
                  <a:pt x="3" y="45"/>
                </a:lnTo>
                <a:close/>
              </a:path>
            </a:pathLst>
          </a:custGeom>
          <a:solidFill>
            <a:srgbClr val="1F1A17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287" name="Freeform 47"/>
          <p:cNvSpPr>
            <a:spLocks noEditPoints="1"/>
          </p:cNvSpPr>
          <p:nvPr/>
        </p:nvSpPr>
        <p:spPr bwMode="auto">
          <a:xfrm>
            <a:off x="1336675" y="4865688"/>
            <a:ext cx="669925" cy="822325"/>
          </a:xfrm>
          <a:custGeom>
            <a:avLst/>
            <a:gdLst>
              <a:gd name="T0" fmla="*/ 2147483647 w 422"/>
              <a:gd name="T1" fmla="*/ 0 h 518"/>
              <a:gd name="T2" fmla="*/ 2147483647 w 422"/>
              <a:gd name="T3" fmla="*/ 2147483647 h 518"/>
              <a:gd name="T4" fmla="*/ 2147483647 w 422"/>
              <a:gd name="T5" fmla="*/ 2147483647 h 518"/>
              <a:gd name="T6" fmla="*/ 0 w 422"/>
              <a:gd name="T7" fmla="*/ 2147483647 h 518"/>
              <a:gd name="T8" fmla="*/ 2147483647 w 422"/>
              <a:gd name="T9" fmla="*/ 0 h 518"/>
              <a:gd name="T10" fmla="*/ 2147483647 w 422"/>
              <a:gd name="T11" fmla="*/ 2147483647 h 518"/>
              <a:gd name="T12" fmla="*/ 2147483647 w 422"/>
              <a:gd name="T13" fmla="*/ 2147483647 h 518"/>
              <a:gd name="T14" fmla="*/ 2147483647 w 422"/>
              <a:gd name="T15" fmla="*/ 2147483647 h 518"/>
              <a:gd name="T16" fmla="*/ 2147483647 w 422"/>
              <a:gd name="T17" fmla="*/ 2147483647 h 518"/>
              <a:gd name="T18" fmla="*/ 2147483647 w 422"/>
              <a:gd name="T19" fmla="*/ 2147483647 h 518"/>
              <a:gd name="T20" fmla="*/ 2147483647 w 422"/>
              <a:gd name="T21" fmla="*/ 2147483647 h 518"/>
              <a:gd name="T22" fmla="*/ 2147483647 w 422"/>
              <a:gd name="T23" fmla="*/ 2147483647 h 518"/>
              <a:gd name="T24" fmla="*/ 2147483647 w 422"/>
              <a:gd name="T25" fmla="*/ 2147483647 h 518"/>
              <a:gd name="T26" fmla="*/ 2147483647 w 422"/>
              <a:gd name="T27" fmla="*/ 2147483647 h 518"/>
              <a:gd name="T28" fmla="*/ 2147483647 w 422"/>
              <a:gd name="T29" fmla="*/ 2147483647 h 518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w 422"/>
              <a:gd name="T46" fmla="*/ 0 h 518"/>
              <a:gd name="T47" fmla="*/ 422 w 422"/>
              <a:gd name="T48" fmla="*/ 518 h 518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T45" t="T46" r="T47" b="T48"/>
            <a:pathLst>
              <a:path w="422" h="518">
                <a:moveTo>
                  <a:pt x="4" y="0"/>
                </a:moveTo>
                <a:lnTo>
                  <a:pt x="416" y="88"/>
                </a:lnTo>
                <a:lnTo>
                  <a:pt x="412" y="104"/>
                </a:lnTo>
                <a:lnTo>
                  <a:pt x="0" y="15"/>
                </a:lnTo>
                <a:lnTo>
                  <a:pt x="4" y="0"/>
                </a:lnTo>
                <a:close/>
                <a:moveTo>
                  <a:pt x="416" y="88"/>
                </a:moveTo>
                <a:lnTo>
                  <a:pt x="422" y="90"/>
                </a:lnTo>
                <a:lnTo>
                  <a:pt x="422" y="96"/>
                </a:lnTo>
                <a:lnTo>
                  <a:pt x="414" y="96"/>
                </a:lnTo>
                <a:lnTo>
                  <a:pt x="416" y="88"/>
                </a:lnTo>
                <a:close/>
                <a:moveTo>
                  <a:pt x="422" y="96"/>
                </a:moveTo>
                <a:lnTo>
                  <a:pt x="422" y="518"/>
                </a:lnTo>
                <a:lnTo>
                  <a:pt x="406" y="518"/>
                </a:lnTo>
                <a:lnTo>
                  <a:pt x="406" y="96"/>
                </a:lnTo>
                <a:lnTo>
                  <a:pt x="422" y="96"/>
                </a:lnTo>
                <a:close/>
              </a:path>
            </a:pathLst>
          </a:custGeom>
          <a:solidFill>
            <a:srgbClr val="0093DD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288" name="Freeform 48"/>
          <p:cNvSpPr>
            <a:spLocks noEditPoints="1"/>
          </p:cNvSpPr>
          <p:nvPr/>
        </p:nvSpPr>
        <p:spPr bwMode="auto">
          <a:xfrm>
            <a:off x="6972300" y="4862513"/>
            <a:ext cx="720725" cy="871537"/>
          </a:xfrm>
          <a:custGeom>
            <a:avLst/>
            <a:gdLst>
              <a:gd name="T0" fmla="*/ 2147483647 w 454"/>
              <a:gd name="T1" fmla="*/ 2147483647 h 549"/>
              <a:gd name="T2" fmla="*/ 2147483647 w 454"/>
              <a:gd name="T3" fmla="*/ 2147483647 h 549"/>
              <a:gd name="T4" fmla="*/ 2147483647 w 454"/>
              <a:gd name="T5" fmla="*/ 2147483647 h 549"/>
              <a:gd name="T6" fmla="*/ 2147483647 w 454"/>
              <a:gd name="T7" fmla="*/ 2147483647 h 549"/>
              <a:gd name="T8" fmla="*/ 2147483647 w 454"/>
              <a:gd name="T9" fmla="*/ 2147483647 h 549"/>
              <a:gd name="T10" fmla="*/ 2147483647 w 454"/>
              <a:gd name="T11" fmla="*/ 2147483647 h 549"/>
              <a:gd name="T12" fmla="*/ 2147483647 w 454"/>
              <a:gd name="T13" fmla="*/ 2147483647 h 549"/>
              <a:gd name="T14" fmla="*/ 2147483647 w 454"/>
              <a:gd name="T15" fmla="*/ 2147483647 h 549"/>
              <a:gd name="T16" fmla="*/ 2147483647 w 454"/>
              <a:gd name="T17" fmla="*/ 2147483647 h 549"/>
              <a:gd name="T18" fmla="*/ 2147483647 w 454"/>
              <a:gd name="T19" fmla="*/ 2147483647 h 549"/>
              <a:gd name="T20" fmla="*/ 2147483647 w 454"/>
              <a:gd name="T21" fmla="*/ 2147483647 h 549"/>
              <a:gd name="T22" fmla="*/ 2147483647 w 454"/>
              <a:gd name="T23" fmla="*/ 2147483647 h 549"/>
              <a:gd name="T24" fmla="*/ 2147483647 w 454"/>
              <a:gd name="T25" fmla="*/ 2147483647 h 549"/>
              <a:gd name="T26" fmla="*/ 0 w 454"/>
              <a:gd name="T27" fmla="*/ 2147483647 h 549"/>
              <a:gd name="T28" fmla="*/ 2147483647 w 454"/>
              <a:gd name="T29" fmla="*/ 2147483647 h 549"/>
              <a:gd name="T30" fmla="*/ 2147483647 w 454"/>
              <a:gd name="T31" fmla="*/ 2147483647 h 549"/>
              <a:gd name="T32" fmla="*/ 2147483647 w 454"/>
              <a:gd name="T33" fmla="*/ 2147483647 h 549"/>
              <a:gd name="T34" fmla="*/ 2147483647 w 454"/>
              <a:gd name="T35" fmla="*/ 2147483647 h 549"/>
              <a:gd name="T36" fmla="*/ 2147483647 w 454"/>
              <a:gd name="T37" fmla="*/ 2147483647 h 549"/>
              <a:gd name="T38" fmla="*/ 2147483647 w 454"/>
              <a:gd name="T39" fmla="*/ 2147483647 h 549"/>
              <a:gd name="T40" fmla="*/ 2147483647 w 454"/>
              <a:gd name="T41" fmla="*/ 2147483647 h 549"/>
              <a:gd name="T42" fmla="*/ 2147483647 w 454"/>
              <a:gd name="T43" fmla="*/ 2147483647 h 549"/>
              <a:gd name="T44" fmla="*/ 2147483647 w 454"/>
              <a:gd name="T45" fmla="*/ 2147483647 h 549"/>
              <a:gd name="T46" fmla="*/ 2147483647 w 454"/>
              <a:gd name="T47" fmla="*/ 2147483647 h 549"/>
              <a:gd name="T48" fmla="*/ 2147483647 w 454"/>
              <a:gd name="T49" fmla="*/ 2147483647 h 549"/>
              <a:gd name="T50" fmla="*/ 2147483647 w 454"/>
              <a:gd name="T51" fmla="*/ 2147483647 h 549"/>
              <a:gd name="T52" fmla="*/ 2147483647 w 454"/>
              <a:gd name="T53" fmla="*/ 2147483647 h 549"/>
              <a:gd name="T54" fmla="*/ 2147483647 w 454"/>
              <a:gd name="T55" fmla="*/ 2147483647 h 549"/>
              <a:gd name="T56" fmla="*/ 2147483647 w 454"/>
              <a:gd name="T57" fmla="*/ 2147483647 h 549"/>
              <a:gd name="T58" fmla="*/ 2147483647 w 454"/>
              <a:gd name="T59" fmla="*/ 2147483647 h 549"/>
              <a:gd name="T60" fmla="*/ 2147483647 w 454"/>
              <a:gd name="T61" fmla="*/ 2147483647 h 549"/>
              <a:gd name="T62" fmla="*/ 2147483647 w 454"/>
              <a:gd name="T63" fmla="*/ 2147483647 h 549"/>
              <a:gd name="T64" fmla="*/ 2147483647 w 454"/>
              <a:gd name="T65" fmla="*/ 2147483647 h 549"/>
              <a:gd name="T66" fmla="*/ 2147483647 w 454"/>
              <a:gd name="T67" fmla="*/ 2147483647 h 549"/>
              <a:gd name="T68" fmla="*/ 2147483647 w 454"/>
              <a:gd name="T69" fmla="*/ 2147483647 h 549"/>
              <a:gd name="T70" fmla="*/ 2147483647 w 454"/>
              <a:gd name="T71" fmla="*/ 2147483647 h 549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w 454"/>
              <a:gd name="T109" fmla="*/ 0 h 549"/>
              <a:gd name="T110" fmla="*/ 454 w 454"/>
              <a:gd name="T111" fmla="*/ 549 h 549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T108" t="T109" r="T110" b="T111"/>
            <a:pathLst>
              <a:path w="454" h="549">
                <a:moveTo>
                  <a:pt x="0" y="483"/>
                </a:moveTo>
                <a:lnTo>
                  <a:pt x="20" y="483"/>
                </a:lnTo>
                <a:lnTo>
                  <a:pt x="39" y="481"/>
                </a:lnTo>
                <a:lnTo>
                  <a:pt x="59" y="479"/>
                </a:lnTo>
                <a:lnTo>
                  <a:pt x="77" y="475"/>
                </a:lnTo>
                <a:lnTo>
                  <a:pt x="114" y="465"/>
                </a:lnTo>
                <a:lnTo>
                  <a:pt x="151" y="453"/>
                </a:lnTo>
                <a:lnTo>
                  <a:pt x="185" y="436"/>
                </a:lnTo>
                <a:lnTo>
                  <a:pt x="216" y="416"/>
                </a:lnTo>
                <a:lnTo>
                  <a:pt x="248" y="394"/>
                </a:lnTo>
                <a:lnTo>
                  <a:pt x="275" y="369"/>
                </a:lnTo>
                <a:lnTo>
                  <a:pt x="320" y="416"/>
                </a:lnTo>
                <a:lnTo>
                  <a:pt x="305" y="430"/>
                </a:lnTo>
                <a:lnTo>
                  <a:pt x="289" y="445"/>
                </a:lnTo>
                <a:lnTo>
                  <a:pt x="271" y="457"/>
                </a:lnTo>
                <a:lnTo>
                  <a:pt x="254" y="471"/>
                </a:lnTo>
                <a:lnTo>
                  <a:pt x="236" y="483"/>
                </a:lnTo>
                <a:lnTo>
                  <a:pt x="216" y="494"/>
                </a:lnTo>
                <a:lnTo>
                  <a:pt x="197" y="504"/>
                </a:lnTo>
                <a:lnTo>
                  <a:pt x="177" y="512"/>
                </a:lnTo>
                <a:lnTo>
                  <a:pt x="155" y="520"/>
                </a:lnTo>
                <a:lnTo>
                  <a:pt x="134" y="528"/>
                </a:lnTo>
                <a:lnTo>
                  <a:pt x="112" y="534"/>
                </a:lnTo>
                <a:lnTo>
                  <a:pt x="91" y="540"/>
                </a:lnTo>
                <a:lnTo>
                  <a:pt x="69" y="543"/>
                </a:lnTo>
                <a:lnTo>
                  <a:pt x="45" y="545"/>
                </a:lnTo>
                <a:lnTo>
                  <a:pt x="24" y="547"/>
                </a:lnTo>
                <a:lnTo>
                  <a:pt x="0" y="549"/>
                </a:lnTo>
                <a:lnTo>
                  <a:pt x="0" y="483"/>
                </a:lnTo>
                <a:close/>
                <a:moveTo>
                  <a:pt x="275" y="369"/>
                </a:moveTo>
                <a:lnTo>
                  <a:pt x="299" y="341"/>
                </a:lnTo>
                <a:lnTo>
                  <a:pt x="322" y="312"/>
                </a:lnTo>
                <a:lnTo>
                  <a:pt x="342" y="278"/>
                </a:lnTo>
                <a:lnTo>
                  <a:pt x="358" y="245"/>
                </a:lnTo>
                <a:lnTo>
                  <a:pt x="371" y="210"/>
                </a:lnTo>
                <a:lnTo>
                  <a:pt x="381" y="172"/>
                </a:lnTo>
                <a:lnTo>
                  <a:pt x="385" y="153"/>
                </a:lnTo>
                <a:lnTo>
                  <a:pt x="387" y="133"/>
                </a:lnTo>
                <a:lnTo>
                  <a:pt x="389" y="114"/>
                </a:lnTo>
                <a:lnTo>
                  <a:pt x="389" y="94"/>
                </a:lnTo>
                <a:lnTo>
                  <a:pt x="454" y="94"/>
                </a:lnTo>
                <a:lnTo>
                  <a:pt x="454" y="117"/>
                </a:lnTo>
                <a:lnTo>
                  <a:pt x="452" y="141"/>
                </a:lnTo>
                <a:lnTo>
                  <a:pt x="448" y="163"/>
                </a:lnTo>
                <a:lnTo>
                  <a:pt x="444" y="186"/>
                </a:lnTo>
                <a:lnTo>
                  <a:pt x="440" y="208"/>
                </a:lnTo>
                <a:lnTo>
                  <a:pt x="434" y="229"/>
                </a:lnTo>
                <a:lnTo>
                  <a:pt x="426" y="249"/>
                </a:lnTo>
                <a:lnTo>
                  <a:pt x="418" y="271"/>
                </a:lnTo>
                <a:lnTo>
                  <a:pt x="409" y="290"/>
                </a:lnTo>
                <a:lnTo>
                  <a:pt x="399" y="310"/>
                </a:lnTo>
                <a:lnTo>
                  <a:pt x="389" y="330"/>
                </a:lnTo>
                <a:lnTo>
                  <a:pt x="377" y="347"/>
                </a:lnTo>
                <a:lnTo>
                  <a:pt x="363" y="365"/>
                </a:lnTo>
                <a:lnTo>
                  <a:pt x="350" y="383"/>
                </a:lnTo>
                <a:lnTo>
                  <a:pt x="336" y="400"/>
                </a:lnTo>
                <a:lnTo>
                  <a:pt x="320" y="416"/>
                </a:lnTo>
                <a:lnTo>
                  <a:pt x="275" y="369"/>
                </a:lnTo>
                <a:close/>
                <a:moveTo>
                  <a:pt x="389" y="94"/>
                </a:moveTo>
                <a:lnTo>
                  <a:pt x="387" y="74"/>
                </a:lnTo>
                <a:lnTo>
                  <a:pt x="385" y="53"/>
                </a:lnTo>
                <a:lnTo>
                  <a:pt x="450" y="45"/>
                </a:lnTo>
                <a:lnTo>
                  <a:pt x="454" y="68"/>
                </a:lnTo>
                <a:lnTo>
                  <a:pt x="454" y="94"/>
                </a:lnTo>
                <a:lnTo>
                  <a:pt x="389" y="94"/>
                </a:lnTo>
                <a:close/>
                <a:moveTo>
                  <a:pt x="385" y="53"/>
                </a:moveTo>
                <a:lnTo>
                  <a:pt x="383" y="31"/>
                </a:lnTo>
                <a:lnTo>
                  <a:pt x="379" y="11"/>
                </a:lnTo>
                <a:lnTo>
                  <a:pt x="444" y="0"/>
                </a:lnTo>
                <a:lnTo>
                  <a:pt x="448" y="21"/>
                </a:lnTo>
                <a:lnTo>
                  <a:pt x="450" y="45"/>
                </a:lnTo>
                <a:lnTo>
                  <a:pt x="385" y="53"/>
                </a:lnTo>
                <a:close/>
              </a:path>
            </a:pathLst>
          </a:custGeom>
          <a:solidFill>
            <a:srgbClr val="1F1A17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289" name="Freeform 49"/>
          <p:cNvSpPr>
            <a:spLocks noEditPoints="1"/>
          </p:cNvSpPr>
          <p:nvPr/>
        </p:nvSpPr>
        <p:spPr bwMode="auto">
          <a:xfrm>
            <a:off x="6956425" y="4859338"/>
            <a:ext cx="671513" cy="822325"/>
          </a:xfrm>
          <a:custGeom>
            <a:avLst/>
            <a:gdLst>
              <a:gd name="T0" fmla="*/ 2147483647 w 423"/>
              <a:gd name="T1" fmla="*/ 2147483647 h 518"/>
              <a:gd name="T2" fmla="*/ 2147483647 w 423"/>
              <a:gd name="T3" fmla="*/ 2147483647 h 518"/>
              <a:gd name="T4" fmla="*/ 2147483647 w 423"/>
              <a:gd name="T5" fmla="*/ 2147483647 h 518"/>
              <a:gd name="T6" fmla="*/ 2147483647 w 423"/>
              <a:gd name="T7" fmla="*/ 0 h 518"/>
              <a:gd name="T8" fmla="*/ 2147483647 w 423"/>
              <a:gd name="T9" fmla="*/ 2147483647 h 518"/>
              <a:gd name="T10" fmla="*/ 0 w 423"/>
              <a:gd name="T11" fmla="*/ 2147483647 h 518"/>
              <a:gd name="T12" fmla="*/ 0 w 423"/>
              <a:gd name="T13" fmla="*/ 2147483647 h 518"/>
              <a:gd name="T14" fmla="*/ 2147483647 w 423"/>
              <a:gd name="T15" fmla="*/ 2147483647 h 518"/>
              <a:gd name="T16" fmla="*/ 2147483647 w 423"/>
              <a:gd name="T17" fmla="*/ 2147483647 h 518"/>
              <a:gd name="T18" fmla="*/ 0 w 423"/>
              <a:gd name="T19" fmla="*/ 2147483647 h 518"/>
              <a:gd name="T20" fmla="*/ 2147483647 w 423"/>
              <a:gd name="T21" fmla="*/ 2147483647 h 518"/>
              <a:gd name="T22" fmla="*/ 2147483647 w 423"/>
              <a:gd name="T23" fmla="*/ 2147483647 h 518"/>
              <a:gd name="T24" fmla="*/ 0 w 423"/>
              <a:gd name="T25" fmla="*/ 2147483647 h 518"/>
              <a:gd name="T26" fmla="*/ 0 w 423"/>
              <a:gd name="T27" fmla="*/ 2147483647 h 518"/>
              <a:gd name="T28" fmla="*/ 2147483647 w 423"/>
              <a:gd name="T29" fmla="*/ 2147483647 h 518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w 423"/>
              <a:gd name="T46" fmla="*/ 0 h 518"/>
              <a:gd name="T47" fmla="*/ 423 w 423"/>
              <a:gd name="T48" fmla="*/ 518 h 518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T45" t="T46" r="T47" b="T48"/>
            <a:pathLst>
              <a:path w="423" h="518">
                <a:moveTo>
                  <a:pt x="423" y="15"/>
                </a:moveTo>
                <a:lnTo>
                  <a:pt x="12" y="104"/>
                </a:lnTo>
                <a:lnTo>
                  <a:pt x="8" y="88"/>
                </a:lnTo>
                <a:lnTo>
                  <a:pt x="421" y="0"/>
                </a:lnTo>
                <a:lnTo>
                  <a:pt x="423" y="15"/>
                </a:lnTo>
                <a:close/>
                <a:moveTo>
                  <a:pt x="0" y="96"/>
                </a:moveTo>
                <a:lnTo>
                  <a:pt x="0" y="90"/>
                </a:lnTo>
                <a:lnTo>
                  <a:pt x="8" y="88"/>
                </a:lnTo>
                <a:lnTo>
                  <a:pt x="10" y="96"/>
                </a:lnTo>
                <a:lnTo>
                  <a:pt x="0" y="96"/>
                </a:lnTo>
                <a:close/>
                <a:moveTo>
                  <a:pt x="18" y="96"/>
                </a:moveTo>
                <a:lnTo>
                  <a:pt x="18" y="518"/>
                </a:lnTo>
                <a:lnTo>
                  <a:pt x="0" y="518"/>
                </a:lnTo>
                <a:lnTo>
                  <a:pt x="0" y="96"/>
                </a:lnTo>
                <a:lnTo>
                  <a:pt x="18" y="96"/>
                </a:lnTo>
                <a:close/>
              </a:path>
            </a:pathLst>
          </a:custGeom>
          <a:solidFill>
            <a:srgbClr val="0093DD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290" name="Freeform 50"/>
          <p:cNvSpPr>
            <a:spLocks/>
          </p:cNvSpPr>
          <p:nvPr/>
        </p:nvSpPr>
        <p:spPr bwMode="auto">
          <a:xfrm>
            <a:off x="3090863" y="1012825"/>
            <a:ext cx="2797175" cy="119063"/>
          </a:xfrm>
          <a:custGeom>
            <a:avLst/>
            <a:gdLst>
              <a:gd name="T0" fmla="*/ 0 w 1762"/>
              <a:gd name="T1" fmla="*/ 2147483647 h 75"/>
              <a:gd name="T2" fmla="*/ 2147483647 w 1762"/>
              <a:gd name="T3" fmla="*/ 0 h 75"/>
              <a:gd name="T4" fmla="*/ 2147483647 w 1762"/>
              <a:gd name="T5" fmla="*/ 2147483647 h 75"/>
              <a:gd name="T6" fmla="*/ 0 w 1762"/>
              <a:gd name="T7" fmla="*/ 2147483647 h 75"/>
              <a:gd name="T8" fmla="*/ 0 w 1762"/>
              <a:gd name="T9" fmla="*/ 2147483647 h 7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762"/>
              <a:gd name="T16" fmla="*/ 0 h 75"/>
              <a:gd name="T17" fmla="*/ 1762 w 1762"/>
              <a:gd name="T18" fmla="*/ 75 h 7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762" h="75">
                <a:moveTo>
                  <a:pt x="0" y="8"/>
                </a:moveTo>
                <a:lnTo>
                  <a:pt x="1762" y="0"/>
                </a:lnTo>
                <a:lnTo>
                  <a:pt x="1762" y="65"/>
                </a:lnTo>
                <a:lnTo>
                  <a:pt x="0" y="75"/>
                </a:lnTo>
                <a:lnTo>
                  <a:pt x="0" y="8"/>
                </a:lnTo>
                <a:close/>
              </a:path>
            </a:pathLst>
          </a:custGeom>
          <a:solidFill>
            <a:srgbClr val="1F1A17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291" name="Freeform 51"/>
          <p:cNvSpPr>
            <a:spLocks/>
          </p:cNvSpPr>
          <p:nvPr/>
        </p:nvSpPr>
        <p:spPr bwMode="auto">
          <a:xfrm>
            <a:off x="1285875" y="2135188"/>
            <a:ext cx="514350" cy="2792412"/>
          </a:xfrm>
          <a:custGeom>
            <a:avLst/>
            <a:gdLst>
              <a:gd name="T0" fmla="*/ 2147483647 w 324"/>
              <a:gd name="T1" fmla="*/ 2147483647 h 1759"/>
              <a:gd name="T2" fmla="*/ 2147483647 w 324"/>
              <a:gd name="T3" fmla="*/ 2147483647 h 1759"/>
              <a:gd name="T4" fmla="*/ 2147483647 w 324"/>
              <a:gd name="T5" fmla="*/ 2147483647 h 1759"/>
              <a:gd name="T6" fmla="*/ 2147483647 w 324"/>
              <a:gd name="T7" fmla="*/ 2147483647 h 1759"/>
              <a:gd name="T8" fmla="*/ 2147483647 w 324"/>
              <a:gd name="T9" fmla="*/ 2147483647 h 1759"/>
              <a:gd name="T10" fmla="*/ 2147483647 w 324"/>
              <a:gd name="T11" fmla="*/ 2147483647 h 1759"/>
              <a:gd name="T12" fmla="*/ 2147483647 w 324"/>
              <a:gd name="T13" fmla="*/ 2147483647 h 1759"/>
              <a:gd name="T14" fmla="*/ 2147483647 w 324"/>
              <a:gd name="T15" fmla="*/ 2147483647 h 1759"/>
              <a:gd name="T16" fmla="*/ 2147483647 w 324"/>
              <a:gd name="T17" fmla="*/ 2147483647 h 1759"/>
              <a:gd name="T18" fmla="*/ 2147483647 w 324"/>
              <a:gd name="T19" fmla="*/ 2147483647 h 1759"/>
              <a:gd name="T20" fmla="*/ 2147483647 w 324"/>
              <a:gd name="T21" fmla="*/ 2147483647 h 1759"/>
              <a:gd name="T22" fmla="*/ 2147483647 w 324"/>
              <a:gd name="T23" fmla="*/ 2147483647 h 1759"/>
              <a:gd name="T24" fmla="*/ 2147483647 w 324"/>
              <a:gd name="T25" fmla="*/ 2147483647 h 1759"/>
              <a:gd name="T26" fmla="*/ 2147483647 w 324"/>
              <a:gd name="T27" fmla="*/ 2147483647 h 1759"/>
              <a:gd name="T28" fmla="*/ 2147483647 w 324"/>
              <a:gd name="T29" fmla="*/ 2147483647 h 1759"/>
              <a:gd name="T30" fmla="*/ 2147483647 w 324"/>
              <a:gd name="T31" fmla="*/ 2147483647 h 1759"/>
              <a:gd name="T32" fmla="*/ 2147483647 w 324"/>
              <a:gd name="T33" fmla="*/ 2147483647 h 1759"/>
              <a:gd name="T34" fmla="*/ 0 w 324"/>
              <a:gd name="T35" fmla="*/ 2147483647 h 1759"/>
              <a:gd name="T36" fmla="*/ 0 w 324"/>
              <a:gd name="T37" fmla="*/ 2147483647 h 1759"/>
              <a:gd name="T38" fmla="*/ 0 w 324"/>
              <a:gd name="T39" fmla="*/ 2147483647 h 1759"/>
              <a:gd name="T40" fmla="*/ 2147483647 w 324"/>
              <a:gd name="T41" fmla="*/ 2147483647 h 1759"/>
              <a:gd name="T42" fmla="*/ 2147483647 w 324"/>
              <a:gd name="T43" fmla="*/ 2147483647 h 1759"/>
              <a:gd name="T44" fmla="*/ 2147483647 w 324"/>
              <a:gd name="T45" fmla="*/ 2147483647 h 1759"/>
              <a:gd name="T46" fmla="*/ 2147483647 w 324"/>
              <a:gd name="T47" fmla="*/ 2147483647 h 1759"/>
              <a:gd name="T48" fmla="*/ 2147483647 w 324"/>
              <a:gd name="T49" fmla="*/ 2147483647 h 1759"/>
              <a:gd name="T50" fmla="*/ 2147483647 w 324"/>
              <a:gd name="T51" fmla="*/ 2147483647 h 1759"/>
              <a:gd name="T52" fmla="*/ 2147483647 w 324"/>
              <a:gd name="T53" fmla="*/ 2147483647 h 1759"/>
              <a:gd name="T54" fmla="*/ 2147483647 w 324"/>
              <a:gd name="T55" fmla="*/ 2147483647 h 1759"/>
              <a:gd name="T56" fmla="*/ 2147483647 w 324"/>
              <a:gd name="T57" fmla="*/ 2147483647 h 1759"/>
              <a:gd name="T58" fmla="*/ 2147483647 w 324"/>
              <a:gd name="T59" fmla="*/ 2147483647 h 1759"/>
              <a:gd name="T60" fmla="*/ 2147483647 w 324"/>
              <a:gd name="T61" fmla="*/ 2147483647 h 1759"/>
              <a:gd name="T62" fmla="*/ 2147483647 w 324"/>
              <a:gd name="T63" fmla="*/ 2147483647 h 1759"/>
              <a:gd name="T64" fmla="*/ 2147483647 w 324"/>
              <a:gd name="T65" fmla="*/ 2147483647 h 1759"/>
              <a:gd name="T66" fmla="*/ 2147483647 w 324"/>
              <a:gd name="T67" fmla="*/ 0 h 1759"/>
              <a:gd name="T68" fmla="*/ 2147483647 w 324"/>
              <a:gd name="T69" fmla="*/ 2147483647 h 1759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w 324"/>
              <a:gd name="T106" fmla="*/ 0 h 1759"/>
              <a:gd name="T107" fmla="*/ 324 w 324"/>
              <a:gd name="T108" fmla="*/ 1759 h 1759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T105" t="T106" r="T107" b="T108"/>
            <a:pathLst>
              <a:path w="324" h="1759">
                <a:moveTo>
                  <a:pt x="324" y="10"/>
                </a:moveTo>
                <a:lnTo>
                  <a:pt x="279" y="316"/>
                </a:lnTo>
                <a:lnTo>
                  <a:pt x="240" y="585"/>
                </a:lnTo>
                <a:lnTo>
                  <a:pt x="205" y="819"/>
                </a:lnTo>
                <a:lnTo>
                  <a:pt x="175" y="1019"/>
                </a:lnTo>
                <a:lnTo>
                  <a:pt x="148" y="1188"/>
                </a:lnTo>
                <a:lnTo>
                  <a:pt x="126" y="1329"/>
                </a:lnTo>
                <a:lnTo>
                  <a:pt x="108" y="1445"/>
                </a:lnTo>
                <a:lnTo>
                  <a:pt x="95" y="1537"/>
                </a:lnTo>
                <a:lnTo>
                  <a:pt x="83" y="1610"/>
                </a:lnTo>
                <a:lnTo>
                  <a:pt x="73" y="1665"/>
                </a:lnTo>
                <a:lnTo>
                  <a:pt x="67" y="1704"/>
                </a:lnTo>
                <a:lnTo>
                  <a:pt x="61" y="1729"/>
                </a:lnTo>
                <a:lnTo>
                  <a:pt x="59" y="1747"/>
                </a:lnTo>
                <a:lnTo>
                  <a:pt x="57" y="1755"/>
                </a:lnTo>
                <a:lnTo>
                  <a:pt x="55" y="1759"/>
                </a:lnTo>
                <a:lnTo>
                  <a:pt x="0" y="1724"/>
                </a:lnTo>
                <a:lnTo>
                  <a:pt x="0" y="1722"/>
                </a:lnTo>
                <a:lnTo>
                  <a:pt x="2" y="1714"/>
                </a:lnTo>
                <a:lnTo>
                  <a:pt x="4" y="1698"/>
                </a:lnTo>
                <a:lnTo>
                  <a:pt x="8" y="1673"/>
                </a:lnTo>
                <a:lnTo>
                  <a:pt x="14" y="1635"/>
                </a:lnTo>
                <a:lnTo>
                  <a:pt x="24" y="1582"/>
                </a:lnTo>
                <a:lnTo>
                  <a:pt x="34" y="1512"/>
                </a:lnTo>
                <a:lnTo>
                  <a:pt x="47" y="1419"/>
                </a:lnTo>
                <a:lnTo>
                  <a:pt x="65" y="1305"/>
                </a:lnTo>
                <a:lnTo>
                  <a:pt x="87" y="1166"/>
                </a:lnTo>
                <a:lnTo>
                  <a:pt x="112" y="999"/>
                </a:lnTo>
                <a:lnTo>
                  <a:pt x="142" y="801"/>
                </a:lnTo>
                <a:lnTo>
                  <a:pt x="175" y="571"/>
                </a:lnTo>
                <a:lnTo>
                  <a:pt x="214" y="304"/>
                </a:lnTo>
                <a:lnTo>
                  <a:pt x="260" y="0"/>
                </a:lnTo>
                <a:lnTo>
                  <a:pt x="324" y="10"/>
                </a:lnTo>
                <a:close/>
              </a:path>
            </a:pathLst>
          </a:custGeom>
          <a:solidFill>
            <a:srgbClr val="1F1A17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292" name="Freeform 52"/>
          <p:cNvSpPr>
            <a:spLocks/>
          </p:cNvSpPr>
          <p:nvPr/>
        </p:nvSpPr>
        <p:spPr bwMode="auto">
          <a:xfrm>
            <a:off x="7124700" y="2132013"/>
            <a:ext cx="574675" cy="2817812"/>
          </a:xfrm>
          <a:custGeom>
            <a:avLst/>
            <a:gdLst>
              <a:gd name="T0" fmla="*/ 2147483647 w 362"/>
              <a:gd name="T1" fmla="*/ 0 h 1775"/>
              <a:gd name="T2" fmla="*/ 2147483647 w 362"/>
              <a:gd name="T3" fmla="*/ 2147483647 h 1775"/>
              <a:gd name="T4" fmla="*/ 2147483647 w 362"/>
              <a:gd name="T5" fmla="*/ 2147483647 h 1775"/>
              <a:gd name="T6" fmla="*/ 0 w 362"/>
              <a:gd name="T7" fmla="*/ 2147483647 h 1775"/>
              <a:gd name="T8" fmla="*/ 2147483647 w 362"/>
              <a:gd name="T9" fmla="*/ 0 h 177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62"/>
              <a:gd name="T16" fmla="*/ 0 h 1775"/>
              <a:gd name="T17" fmla="*/ 362 w 362"/>
              <a:gd name="T18" fmla="*/ 1775 h 177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62" h="1775">
                <a:moveTo>
                  <a:pt x="63" y="0"/>
                </a:moveTo>
                <a:lnTo>
                  <a:pt x="362" y="1763"/>
                </a:lnTo>
                <a:lnTo>
                  <a:pt x="297" y="1775"/>
                </a:lnTo>
                <a:lnTo>
                  <a:pt x="0" y="12"/>
                </a:lnTo>
                <a:lnTo>
                  <a:pt x="63" y="0"/>
                </a:lnTo>
                <a:close/>
              </a:path>
            </a:pathLst>
          </a:custGeom>
          <a:solidFill>
            <a:srgbClr val="1F1A17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293" name="Rectangle 53"/>
          <p:cNvSpPr>
            <a:spLocks noChangeArrowheads="1"/>
          </p:cNvSpPr>
          <p:nvPr/>
        </p:nvSpPr>
        <p:spPr bwMode="auto">
          <a:xfrm>
            <a:off x="1974850" y="5635625"/>
            <a:ext cx="5003800" cy="104775"/>
          </a:xfrm>
          <a:prstGeom prst="rect">
            <a:avLst/>
          </a:prstGeom>
          <a:solidFill>
            <a:srgbClr val="1F1A17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295" name="Line 55"/>
          <p:cNvSpPr>
            <a:spLocks noChangeShapeType="1"/>
          </p:cNvSpPr>
          <p:nvPr/>
        </p:nvSpPr>
        <p:spPr bwMode="auto">
          <a:xfrm flipH="1">
            <a:off x="1905000" y="3733800"/>
            <a:ext cx="228600" cy="1676400"/>
          </a:xfrm>
          <a:prstGeom prst="line">
            <a:avLst/>
          </a:prstGeom>
          <a:noFill/>
          <a:ln w="19050">
            <a:solidFill>
              <a:schemeClr val="tx1"/>
            </a:solidFill>
            <a:prstDash val="lgDashDot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296" name="Line 56"/>
          <p:cNvSpPr>
            <a:spLocks noChangeShapeType="1"/>
          </p:cNvSpPr>
          <p:nvPr/>
        </p:nvSpPr>
        <p:spPr bwMode="auto">
          <a:xfrm flipH="1">
            <a:off x="2743200" y="1524000"/>
            <a:ext cx="228600" cy="1676400"/>
          </a:xfrm>
          <a:prstGeom prst="line">
            <a:avLst/>
          </a:prstGeom>
          <a:noFill/>
          <a:ln w="19050">
            <a:solidFill>
              <a:schemeClr val="tx1"/>
            </a:solidFill>
            <a:prstDash val="lgDashDot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298" name="Line 58"/>
          <p:cNvSpPr>
            <a:spLocks noChangeShapeType="1"/>
          </p:cNvSpPr>
          <p:nvPr/>
        </p:nvSpPr>
        <p:spPr bwMode="auto">
          <a:xfrm>
            <a:off x="6858000" y="4343400"/>
            <a:ext cx="152400" cy="990600"/>
          </a:xfrm>
          <a:prstGeom prst="line">
            <a:avLst/>
          </a:prstGeom>
          <a:noFill/>
          <a:ln w="19050">
            <a:solidFill>
              <a:schemeClr val="tx1"/>
            </a:solidFill>
            <a:prstDash val="lgDashDot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299" name="Line 59"/>
          <p:cNvSpPr>
            <a:spLocks noChangeShapeType="1"/>
          </p:cNvSpPr>
          <p:nvPr/>
        </p:nvSpPr>
        <p:spPr bwMode="auto">
          <a:xfrm>
            <a:off x="5867400" y="1371600"/>
            <a:ext cx="228600" cy="1524000"/>
          </a:xfrm>
          <a:prstGeom prst="line">
            <a:avLst/>
          </a:prstGeom>
          <a:noFill/>
          <a:ln w="19050">
            <a:solidFill>
              <a:schemeClr val="tx1"/>
            </a:solidFill>
            <a:prstDash val="lgDashDot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300" name="Line 60"/>
          <p:cNvSpPr>
            <a:spLocks noChangeShapeType="1"/>
          </p:cNvSpPr>
          <p:nvPr/>
        </p:nvSpPr>
        <p:spPr bwMode="auto">
          <a:xfrm>
            <a:off x="1752600" y="5029200"/>
            <a:ext cx="990600" cy="0"/>
          </a:xfrm>
          <a:prstGeom prst="line">
            <a:avLst/>
          </a:prstGeom>
          <a:noFill/>
          <a:ln w="19050">
            <a:solidFill>
              <a:schemeClr val="tx1"/>
            </a:solidFill>
            <a:prstDash val="lgDashDot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301" name="Line 61"/>
          <p:cNvSpPr>
            <a:spLocks noChangeShapeType="1"/>
          </p:cNvSpPr>
          <p:nvPr/>
        </p:nvSpPr>
        <p:spPr bwMode="auto">
          <a:xfrm flipH="1">
            <a:off x="6477000" y="5029200"/>
            <a:ext cx="762000" cy="0"/>
          </a:xfrm>
          <a:prstGeom prst="line">
            <a:avLst/>
          </a:prstGeom>
          <a:noFill/>
          <a:ln w="19050">
            <a:solidFill>
              <a:schemeClr val="tx1"/>
            </a:solidFill>
            <a:prstDash val="lgDashDot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302" name="Line 62"/>
          <p:cNvSpPr>
            <a:spLocks noChangeShapeType="1"/>
          </p:cNvSpPr>
          <p:nvPr/>
        </p:nvSpPr>
        <p:spPr bwMode="auto">
          <a:xfrm>
            <a:off x="2514600" y="2209800"/>
            <a:ext cx="914400" cy="0"/>
          </a:xfrm>
          <a:prstGeom prst="line">
            <a:avLst/>
          </a:prstGeom>
          <a:noFill/>
          <a:ln w="19050">
            <a:solidFill>
              <a:schemeClr val="tx1"/>
            </a:solidFill>
            <a:prstDash val="lgDashDot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303" name="Line 63"/>
          <p:cNvSpPr>
            <a:spLocks noChangeShapeType="1"/>
          </p:cNvSpPr>
          <p:nvPr/>
        </p:nvSpPr>
        <p:spPr bwMode="auto">
          <a:xfrm flipH="1">
            <a:off x="5410200" y="2209800"/>
            <a:ext cx="990600" cy="0"/>
          </a:xfrm>
          <a:prstGeom prst="line">
            <a:avLst/>
          </a:prstGeom>
          <a:noFill/>
          <a:ln w="19050">
            <a:solidFill>
              <a:schemeClr val="tx1"/>
            </a:solidFill>
            <a:prstDash val="lgDashDot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305" name="Line 65"/>
          <p:cNvSpPr>
            <a:spLocks noChangeShapeType="1"/>
          </p:cNvSpPr>
          <p:nvPr/>
        </p:nvSpPr>
        <p:spPr bwMode="auto">
          <a:xfrm flipH="1" flipV="1">
            <a:off x="2209800" y="1371600"/>
            <a:ext cx="91440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0306" name="Line 66"/>
          <p:cNvSpPr>
            <a:spLocks noChangeShapeType="1"/>
          </p:cNvSpPr>
          <p:nvPr/>
        </p:nvSpPr>
        <p:spPr bwMode="auto">
          <a:xfrm flipV="1">
            <a:off x="5715000" y="1371600"/>
            <a:ext cx="990600" cy="121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0308" name="Line 68"/>
          <p:cNvSpPr>
            <a:spLocks noChangeShapeType="1"/>
          </p:cNvSpPr>
          <p:nvPr/>
        </p:nvSpPr>
        <p:spPr bwMode="auto">
          <a:xfrm flipH="1">
            <a:off x="1447800" y="4724400"/>
            <a:ext cx="9906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0309" name="Line 69"/>
          <p:cNvSpPr>
            <a:spLocks noChangeShapeType="1"/>
          </p:cNvSpPr>
          <p:nvPr/>
        </p:nvSpPr>
        <p:spPr bwMode="auto">
          <a:xfrm>
            <a:off x="6400800" y="4648200"/>
            <a:ext cx="10668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0310" name="Text Box 70"/>
          <p:cNvSpPr txBox="1">
            <a:spLocks noChangeArrowheads="1"/>
          </p:cNvSpPr>
          <p:nvPr/>
        </p:nvSpPr>
        <p:spPr bwMode="auto">
          <a:xfrm>
            <a:off x="3048000" y="2209800"/>
            <a:ext cx="838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u="sng"/>
              <a:t>R</a:t>
            </a:r>
            <a:r>
              <a:rPr lang="ru-RU" sz="2000" u="sng"/>
              <a:t> 25</a:t>
            </a:r>
          </a:p>
        </p:txBody>
      </p:sp>
      <p:sp>
        <p:nvSpPr>
          <p:cNvPr id="10311" name="Text Box 71"/>
          <p:cNvSpPr txBox="1">
            <a:spLocks noChangeArrowheads="1"/>
          </p:cNvSpPr>
          <p:nvPr/>
        </p:nvSpPr>
        <p:spPr bwMode="auto">
          <a:xfrm>
            <a:off x="5105400" y="2286000"/>
            <a:ext cx="838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u="sng"/>
              <a:t>R</a:t>
            </a:r>
            <a:r>
              <a:rPr lang="ru-RU" sz="2000" u="sng"/>
              <a:t> 25</a:t>
            </a:r>
          </a:p>
        </p:txBody>
      </p:sp>
      <p:sp>
        <p:nvSpPr>
          <p:cNvPr id="10312" name="Text Box 72"/>
          <p:cNvSpPr txBox="1">
            <a:spLocks noChangeArrowheads="1"/>
          </p:cNvSpPr>
          <p:nvPr/>
        </p:nvSpPr>
        <p:spPr bwMode="auto">
          <a:xfrm>
            <a:off x="2362200" y="4419600"/>
            <a:ext cx="838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u="sng"/>
              <a:t>R</a:t>
            </a:r>
            <a:r>
              <a:rPr lang="ru-RU" sz="2000" u="sng"/>
              <a:t> 15</a:t>
            </a:r>
          </a:p>
        </p:txBody>
      </p:sp>
      <p:sp>
        <p:nvSpPr>
          <p:cNvPr id="10313" name="Text Box 73"/>
          <p:cNvSpPr txBox="1">
            <a:spLocks noChangeArrowheads="1"/>
          </p:cNvSpPr>
          <p:nvPr/>
        </p:nvSpPr>
        <p:spPr bwMode="auto">
          <a:xfrm>
            <a:off x="5791200" y="4343400"/>
            <a:ext cx="838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u="sng"/>
              <a:t>R</a:t>
            </a:r>
            <a:r>
              <a:rPr lang="ru-RU" sz="2000" u="sng"/>
              <a:t> 15</a:t>
            </a:r>
          </a:p>
        </p:txBody>
      </p:sp>
      <p:sp>
        <p:nvSpPr>
          <p:cNvPr id="10314" name="Line 74"/>
          <p:cNvSpPr>
            <a:spLocks noChangeShapeType="1"/>
          </p:cNvSpPr>
          <p:nvPr/>
        </p:nvSpPr>
        <p:spPr bwMode="auto">
          <a:xfrm flipV="1">
            <a:off x="4419600" y="457200"/>
            <a:ext cx="0" cy="5791200"/>
          </a:xfrm>
          <a:prstGeom prst="line">
            <a:avLst/>
          </a:prstGeom>
          <a:noFill/>
          <a:ln w="9525">
            <a:solidFill>
              <a:schemeClr val="tx1"/>
            </a:solidFill>
            <a:prstDash val="lgDashDot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315" name="Oval 75"/>
          <p:cNvSpPr>
            <a:spLocks noChangeArrowheads="1"/>
          </p:cNvSpPr>
          <p:nvPr/>
        </p:nvSpPr>
        <p:spPr bwMode="auto">
          <a:xfrm>
            <a:off x="2743200" y="2057400"/>
            <a:ext cx="228600" cy="2286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0316" name="Oval 76"/>
          <p:cNvSpPr>
            <a:spLocks noChangeArrowheads="1"/>
          </p:cNvSpPr>
          <p:nvPr/>
        </p:nvSpPr>
        <p:spPr bwMode="auto">
          <a:xfrm>
            <a:off x="5867400" y="2057400"/>
            <a:ext cx="228600" cy="2286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0317" name="Oval 77"/>
          <p:cNvSpPr>
            <a:spLocks noChangeArrowheads="1"/>
          </p:cNvSpPr>
          <p:nvPr/>
        </p:nvSpPr>
        <p:spPr bwMode="auto">
          <a:xfrm>
            <a:off x="6858000" y="4876800"/>
            <a:ext cx="228600" cy="2286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0318" name="Oval 78"/>
          <p:cNvSpPr>
            <a:spLocks noChangeArrowheads="1"/>
          </p:cNvSpPr>
          <p:nvPr/>
        </p:nvSpPr>
        <p:spPr bwMode="auto">
          <a:xfrm>
            <a:off x="1828800" y="4876800"/>
            <a:ext cx="228600" cy="2286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0319" name="Oval 79"/>
          <p:cNvSpPr>
            <a:spLocks noChangeArrowheads="1"/>
          </p:cNvSpPr>
          <p:nvPr/>
        </p:nvSpPr>
        <p:spPr bwMode="auto">
          <a:xfrm>
            <a:off x="1219200" y="4724400"/>
            <a:ext cx="228600" cy="2286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0320" name="Oval 80"/>
          <p:cNvSpPr>
            <a:spLocks noChangeArrowheads="1"/>
          </p:cNvSpPr>
          <p:nvPr/>
        </p:nvSpPr>
        <p:spPr bwMode="auto">
          <a:xfrm>
            <a:off x="1905000" y="5562600"/>
            <a:ext cx="228600" cy="2286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0321" name="Oval 81"/>
          <p:cNvSpPr>
            <a:spLocks noChangeArrowheads="1"/>
          </p:cNvSpPr>
          <p:nvPr/>
        </p:nvSpPr>
        <p:spPr bwMode="auto">
          <a:xfrm>
            <a:off x="1676400" y="1752600"/>
            <a:ext cx="228600" cy="2286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0322" name="Oval 82"/>
          <p:cNvSpPr>
            <a:spLocks noChangeArrowheads="1"/>
          </p:cNvSpPr>
          <p:nvPr/>
        </p:nvSpPr>
        <p:spPr bwMode="auto">
          <a:xfrm>
            <a:off x="2743200" y="914400"/>
            <a:ext cx="228600" cy="2286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0323" name="Oval 83"/>
          <p:cNvSpPr>
            <a:spLocks noChangeArrowheads="1"/>
          </p:cNvSpPr>
          <p:nvPr/>
        </p:nvSpPr>
        <p:spPr bwMode="auto">
          <a:xfrm>
            <a:off x="5791200" y="914400"/>
            <a:ext cx="228600" cy="2286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0324" name="Oval 84"/>
          <p:cNvSpPr>
            <a:spLocks noChangeArrowheads="1"/>
          </p:cNvSpPr>
          <p:nvPr/>
        </p:nvSpPr>
        <p:spPr bwMode="auto">
          <a:xfrm>
            <a:off x="7010400" y="1752600"/>
            <a:ext cx="228600" cy="2286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0325" name="Oval 85"/>
          <p:cNvSpPr>
            <a:spLocks noChangeArrowheads="1"/>
          </p:cNvSpPr>
          <p:nvPr/>
        </p:nvSpPr>
        <p:spPr bwMode="auto">
          <a:xfrm>
            <a:off x="7467600" y="4724400"/>
            <a:ext cx="228600" cy="2286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0326" name="Oval 86"/>
          <p:cNvSpPr>
            <a:spLocks noChangeArrowheads="1"/>
          </p:cNvSpPr>
          <p:nvPr/>
        </p:nvSpPr>
        <p:spPr bwMode="auto">
          <a:xfrm>
            <a:off x="6858000" y="5562600"/>
            <a:ext cx="228600" cy="2286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0327" name="Line 87"/>
          <p:cNvSpPr>
            <a:spLocks noChangeShapeType="1"/>
          </p:cNvSpPr>
          <p:nvPr/>
        </p:nvSpPr>
        <p:spPr bwMode="auto">
          <a:xfrm>
            <a:off x="1143000" y="5715000"/>
            <a:ext cx="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328" name="Line 88"/>
          <p:cNvSpPr>
            <a:spLocks noChangeShapeType="1"/>
          </p:cNvSpPr>
          <p:nvPr/>
        </p:nvSpPr>
        <p:spPr bwMode="auto">
          <a:xfrm>
            <a:off x="7772400" y="5715000"/>
            <a:ext cx="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329" name="Line 89"/>
          <p:cNvSpPr>
            <a:spLocks noChangeShapeType="1"/>
          </p:cNvSpPr>
          <p:nvPr/>
        </p:nvSpPr>
        <p:spPr bwMode="auto">
          <a:xfrm>
            <a:off x="1143000" y="6324600"/>
            <a:ext cx="6629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stealth" w="med" len="med"/>
            <a:tailEnd type="stealth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9507" name="Text Box 90"/>
          <p:cNvSpPr txBox="1">
            <a:spLocks noChangeArrowheads="1"/>
          </p:cNvSpPr>
          <p:nvPr/>
        </p:nvSpPr>
        <p:spPr bwMode="auto">
          <a:xfrm>
            <a:off x="3429000" y="5791200"/>
            <a:ext cx="914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/>
          </a:p>
        </p:txBody>
      </p:sp>
      <p:sp>
        <p:nvSpPr>
          <p:cNvPr id="10331" name="Text Box 91"/>
          <p:cNvSpPr txBox="1">
            <a:spLocks noChangeArrowheads="1"/>
          </p:cNvSpPr>
          <p:nvPr/>
        </p:nvSpPr>
        <p:spPr bwMode="auto">
          <a:xfrm>
            <a:off x="3429000" y="5791200"/>
            <a:ext cx="76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/>
              <a:t>80</a:t>
            </a:r>
          </a:p>
        </p:txBody>
      </p:sp>
      <p:sp>
        <p:nvSpPr>
          <p:cNvPr id="10332" name="Line 92"/>
          <p:cNvSpPr>
            <a:spLocks noChangeShapeType="1"/>
          </p:cNvSpPr>
          <p:nvPr/>
        </p:nvSpPr>
        <p:spPr bwMode="auto">
          <a:xfrm flipV="1">
            <a:off x="1905000" y="228600"/>
            <a:ext cx="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333" name="Line 93"/>
          <p:cNvSpPr>
            <a:spLocks noChangeShapeType="1"/>
          </p:cNvSpPr>
          <p:nvPr/>
        </p:nvSpPr>
        <p:spPr bwMode="auto">
          <a:xfrm flipV="1">
            <a:off x="7010400" y="228600"/>
            <a:ext cx="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334" name="Line 94"/>
          <p:cNvSpPr>
            <a:spLocks noChangeShapeType="1"/>
          </p:cNvSpPr>
          <p:nvPr/>
        </p:nvSpPr>
        <p:spPr bwMode="auto">
          <a:xfrm>
            <a:off x="1905000" y="533400"/>
            <a:ext cx="5105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stealth" w="med" len="med"/>
            <a:tailEnd type="stealth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0335" name="Text Box 95"/>
          <p:cNvSpPr txBox="1">
            <a:spLocks noChangeArrowheads="1"/>
          </p:cNvSpPr>
          <p:nvPr/>
        </p:nvSpPr>
        <p:spPr bwMode="auto">
          <a:xfrm>
            <a:off x="3810000" y="0"/>
            <a:ext cx="1066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/>
              <a:t>50</a:t>
            </a:r>
          </a:p>
        </p:txBody>
      </p:sp>
      <p:sp>
        <p:nvSpPr>
          <p:cNvPr id="10336" name="Line 96"/>
          <p:cNvSpPr>
            <a:spLocks noChangeShapeType="1"/>
          </p:cNvSpPr>
          <p:nvPr/>
        </p:nvSpPr>
        <p:spPr bwMode="auto">
          <a:xfrm>
            <a:off x="7010400" y="990600"/>
            <a:ext cx="1600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337" name="Line 97"/>
          <p:cNvSpPr>
            <a:spLocks noChangeShapeType="1"/>
          </p:cNvSpPr>
          <p:nvPr/>
        </p:nvSpPr>
        <p:spPr bwMode="auto">
          <a:xfrm>
            <a:off x="7772400" y="5715000"/>
            <a:ext cx="91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338" name="Line 98"/>
          <p:cNvSpPr>
            <a:spLocks noChangeShapeType="1"/>
          </p:cNvSpPr>
          <p:nvPr/>
        </p:nvSpPr>
        <p:spPr bwMode="auto">
          <a:xfrm>
            <a:off x="8305800" y="990600"/>
            <a:ext cx="0" cy="472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stealth" w="med" len="med"/>
            <a:tailEnd type="stealth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0339" name="Text Box 99"/>
          <p:cNvSpPr txBox="1">
            <a:spLocks noChangeArrowheads="1"/>
          </p:cNvSpPr>
          <p:nvPr/>
        </p:nvSpPr>
        <p:spPr bwMode="auto">
          <a:xfrm rot="-5400000">
            <a:off x="7734300" y="2781300"/>
            <a:ext cx="533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/>
              <a:t>60</a:t>
            </a:r>
          </a:p>
        </p:txBody>
      </p:sp>
      <p:sp>
        <p:nvSpPr>
          <p:cNvPr id="10340" name="Rectangle 100"/>
          <p:cNvSpPr>
            <a:spLocks noChangeArrowheads="1"/>
          </p:cNvSpPr>
          <p:nvPr/>
        </p:nvSpPr>
        <p:spPr bwMode="auto">
          <a:xfrm>
            <a:off x="838200" y="1679575"/>
            <a:ext cx="7543800" cy="228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>
                <a:cs typeface="Times New Roman" pitchFamily="18" charset="0"/>
              </a:rPr>
              <a:t>А теперь для закрепления материала выполним практическое задание:</a:t>
            </a:r>
            <a:endParaRPr lang="ru-RU"/>
          </a:p>
          <a:p>
            <a:pPr>
              <a:spcBef>
                <a:spcPct val="50000"/>
              </a:spcBef>
            </a:pPr>
            <a:r>
              <a:rPr lang="ru-RU">
                <a:cs typeface="Times New Roman" pitchFamily="18" charset="0"/>
              </a:rPr>
              <a:t>«Построить сопряжения в заданной фигуре».</a:t>
            </a:r>
          </a:p>
          <a:p>
            <a:pPr>
              <a:spcBef>
                <a:spcPct val="50000"/>
              </a:spcBef>
            </a:pPr>
            <a:r>
              <a:rPr lang="ru-RU"/>
              <a:t>Выполняется в тетради с предварительным разбором и демонстрацией.</a:t>
            </a:r>
          </a:p>
        </p:txBody>
      </p:sp>
      <p:sp>
        <p:nvSpPr>
          <p:cNvPr id="10343" name="Line 103"/>
          <p:cNvSpPr>
            <a:spLocks noChangeShapeType="1"/>
          </p:cNvSpPr>
          <p:nvPr/>
        </p:nvSpPr>
        <p:spPr bwMode="auto">
          <a:xfrm flipV="1">
            <a:off x="2895600" y="1066800"/>
            <a:ext cx="0" cy="106680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pic>
        <p:nvPicPr>
          <p:cNvPr id="10347" name="Picture 107"/>
          <p:cNvPicPr>
            <a:picLocks noChangeAspect="1" noChangeArrowheads="1"/>
          </p:cNvPicPr>
          <p:nvPr/>
        </p:nvPicPr>
        <p:blipFill>
          <a:blip r:embed="rId2"/>
          <a:srcRect l="10001" t="667" r="3999" b="3334"/>
          <a:stretch>
            <a:fillRect/>
          </a:stretch>
        </p:blipFill>
        <p:spPr bwMode="auto">
          <a:xfrm>
            <a:off x="863600" y="0"/>
            <a:ext cx="8229600" cy="688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7" dur="500"/>
                                        <p:tgtEl>
                                          <p:spTgt spid="1034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3" presetClass="entr" presetSubtype="52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03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03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03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03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3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03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3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03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3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03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3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03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03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03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02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02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03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03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03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103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03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103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 nodeType="clickPar">
                      <p:stCondLst>
                        <p:cond delay="indefinite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03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103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 nodeType="clickPar">
                      <p:stCondLst>
                        <p:cond delay="indefinite"/>
                      </p:stCondLst>
                      <p:childTnLst>
                        <p:par>
                          <p:cTn id="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8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03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103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 nodeType="clickPar">
                      <p:stCondLst>
                        <p:cond delay="indefinite"/>
                      </p:stCondLst>
                      <p:childTnLst>
                        <p:par>
                          <p:cTn id="8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4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103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103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 nodeType="clickPar">
                      <p:stCondLst>
                        <p:cond delay="indefinite"/>
                      </p:stCondLst>
                      <p:childTnLst>
                        <p:par>
                          <p:cTn id="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0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103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103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 nodeType="clickPar">
                      <p:stCondLst>
                        <p:cond delay="indefinite"/>
                      </p:stCondLst>
                      <p:childTnLst>
                        <p:par>
                          <p:cTn id="9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6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103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103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 nodeType="clickPar">
                      <p:stCondLst>
                        <p:cond delay="indefinite"/>
                      </p:stCondLst>
                      <p:childTnLst>
                        <p:par>
                          <p:cTn id="10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2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102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102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 nodeType="clickPar">
                      <p:stCondLst>
                        <p:cond delay="indefinite"/>
                      </p:stCondLst>
                      <p:childTnLst>
                        <p:par>
                          <p:cTn id="10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8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102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1" dur="500" fill="hold"/>
                                        <p:tgtEl>
                                          <p:spTgt spid="102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 nodeType="clickPar">
                      <p:stCondLst>
                        <p:cond delay="indefinite"/>
                      </p:stCondLst>
                      <p:childTnLst>
                        <p:par>
                          <p:cTn id="1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102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7" dur="500" fill="hold"/>
                                        <p:tgtEl>
                                          <p:spTgt spid="102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 nodeType="clickPar">
                      <p:stCondLst>
                        <p:cond delay="indefinite"/>
                      </p:stCondLst>
                      <p:childTnLst>
                        <p:par>
                          <p:cTn id="1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102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3" dur="500" fill="hold"/>
                                        <p:tgtEl>
                                          <p:spTgt spid="102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 nodeType="clickPar">
                      <p:stCondLst>
                        <p:cond delay="indefinite"/>
                      </p:stCondLst>
                      <p:childTnLst>
                        <p:par>
                          <p:cTn id="1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8" dur="500" fill="hold"/>
                                        <p:tgtEl>
                                          <p:spTgt spid="103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9" dur="500" fill="hold"/>
                                        <p:tgtEl>
                                          <p:spTgt spid="103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 nodeType="clickPar">
                      <p:stCondLst>
                        <p:cond delay="indefinite"/>
                      </p:stCondLst>
                      <p:childTnLst>
                        <p:par>
                          <p:cTn id="1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2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4" dur="500" fill="hold"/>
                                        <p:tgtEl>
                                          <p:spTgt spid="103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500" fill="hold"/>
                                        <p:tgtEl>
                                          <p:spTgt spid="103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 nodeType="clickPar">
                      <p:stCondLst>
                        <p:cond delay="indefinite"/>
                      </p:stCondLst>
                      <p:childTnLst>
                        <p:par>
                          <p:cTn id="1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8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0" dur="500" fill="hold"/>
                                        <p:tgtEl>
                                          <p:spTgt spid="102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1" dur="500" fill="hold"/>
                                        <p:tgtEl>
                                          <p:spTgt spid="102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 nodeType="clickPar">
                      <p:stCondLst>
                        <p:cond delay="indefinite"/>
                      </p:stCondLst>
                      <p:childTnLst>
                        <p:par>
                          <p:cTn id="1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6" dur="500" fill="hold"/>
                                        <p:tgtEl>
                                          <p:spTgt spid="103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7" dur="500" fill="hold"/>
                                        <p:tgtEl>
                                          <p:spTgt spid="103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 nodeType="clickPar">
                      <p:stCondLst>
                        <p:cond delay="indefinite"/>
                      </p:stCondLst>
                      <p:childTnLst>
                        <p:par>
                          <p:cTn id="1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0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2" dur="500" fill="hold"/>
                                        <p:tgtEl>
                                          <p:spTgt spid="103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3" dur="500" fill="hold"/>
                                        <p:tgtEl>
                                          <p:spTgt spid="103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 nodeType="clickPar">
                      <p:stCondLst>
                        <p:cond delay="indefinite"/>
                      </p:stCondLst>
                      <p:childTnLst>
                        <p:par>
                          <p:cTn id="1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6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8" dur="500" fill="hold"/>
                                        <p:tgtEl>
                                          <p:spTgt spid="102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9" dur="500" fill="hold"/>
                                        <p:tgtEl>
                                          <p:spTgt spid="102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 nodeType="clickPar">
                      <p:stCondLst>
                        <p:cond delay="indefinite"/>
                      </p:stCondLst>
                      <p:childTnLst>
                        <p:par>
                          <p:cTn id="1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2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4" dur="500" fill="hold"/>
                                        <p:tgtEl>
                                          <p:spTgt spid="103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5" dur="500" fill="hold"/>
                                        <p:tgtEl>
                                          <p:spTgt spid="103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 nodeType="clickPar">
                      <p:stCondLst>
                        <p:cond delay="indefinite"/>
                      </p:stCondLst>
                      <p:childTnLst>
                        <p:par>
                          <p:cTn id="1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8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0" dur="500" fill="hold"/>
                                        <p:tgtEl>
                                          <p:spTgt spid="103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1" dur="500" fill="hold"/>
                                        <p:tgtEl>
                                          <p:spTgt spid="103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2" fill="hold" nodeType="clickPar">
                      <p:stCondLst>
                        <p:cond delay="indefinite"/>
                      </p:stCondLst>
                      <p:childTnLst>
                        <p:par>
                          <p:cTn id="1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4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6" dur="500" fill="hold"/>
                                        <p:tgtEl>
                                          <p:spTgt spid="103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7" dur="500" fill="hold"/>
                                        <p:tgtEl>
                                          <p:spTgt spid="103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 nodeType="clickPar">
                      <p:stCondLst>
                        <p:cond delay="indefinite"/>
                      </p:stCondLst>
                      <p:childTnLst>
                        <p:par>
                          <p:cTn id="1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2" dur="500" fill="hold"/>
                                        <p:tgtEl>
                                          <p:spTgt spid="102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3" dur="500" fill="hold"/>
                                        <p:tgtEl>
                                          <p:spTgt spid="102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4" fill="hold" nodeType="clickPar">
                      <p:stCondLst>
                        <p:cond delay="indefinite"/>
                      </p:stCondLst>
                      <p:childTnLst>
                        <p:par>
                          <p:cTn id="18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6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8" dur="500" fill="hold"/>
                                        <p:tgtEl>
                                          <p:spTgt spid="103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9" dur="500" fill="hold"/>
                                        <p:tgtEl>
                                          <p:spTgt spid="103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0" fill="hold" nodeType="clickPar">
                      <p:stCondLst>
                        <p:cond delay="indefinite"/>
                      </p:stCondLst>
                      <p:childTnLst>
                        <p:par>
                          <p:cTn id="19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2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4" dur="500" fill="hold"/>
                                        <p:tgtEl>
                                          <p:spTgt spid="102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5" dur="500" fill="hold"/>
                                        <p:tgtEl>
                                          <p:spTgt spid="102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6" fill="hold" nodeType="clickPar">
                      <p:stCondLst>
                        <p:cond delay="indefinite"/>
                      </p:stCondLst>
                      <p:childTnLst>
                        <p:par>
                          <p:cTn id="19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8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0" dur="500" fill="hold"/>
                                        <p:tgtEl>
                                          <p:spTgt spid="103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1" dur="500" fill="hold"/>
                                        <p:tgtEl>
                                          <p:spTgt spid="103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2" fill="hold" nodeType="clickPar">
                      <p:stCondLst>
                        <p:cond delay="indefinite"/>
                      </p:stCondLst>
                      <p:childTnLst>
                        <p:par>
                          <p:cTn id="20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4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6" dur="500" fill="hold"/>
                                        <p:tgtEl>
                                          <p:spTgt spid="103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7" dur="500" fill="hold"/>
                                        <p:tgtEl>
                                          <p:spTgt spid="103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8" fill="hold" nodeType="clickPar">
                      <p:stCondLst>
                        <p:cond delay="indefinite"/>
                      </p:stCondLst>
                      <p:childTnLst>
                        <p:par>
                          <p:cTn id="20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0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2" dur="500" fill="hold"/>
                                        <p:tgtEl>
                                          <p:spTgt spid="102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3" dur="500" fill="hold"/>
                                        <p:tgtEl>
                                          <p:spTgt spid="102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4" fill="hold" nodeType="clickPar">
                      <p:stCondLst>
                        <p:cond delay="indefinite"/>
                      </p:stCondLst>
                      <p:childTnLst>
                        <p:par>
                          <p:cTn id="2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6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8" dur="500" fill="hold"/>
                                        <p:tgtEl>
                                          <p:spTgt spid="103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9" dur="500" fill="hold"/>
                                        <p:tgtEl>
                                          <p:spTgt spid="103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0" fill="hold" nodeType="clickPar">
                      <p:stCondLst>
                        <p:cond delay="indefinite"/>
                      </p:stCondLst>
                      <p:childTnLst>
                        <p:par>
                          <p:cTn id="2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2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4" dur="500" fill="hold"/>
                                        <p:tgtEl>
                                          <p:spTgt spid="103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5" dur="500" fill="hold"/>
                                        <p:tgtEl>
                                          <p:spTgt spid="103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6" fill="hold" nodeType="clickPar">
                      <p:stCondLst>
                        <p:cond delay="indefinite"/>
                      </p:stCondLst>
                      <p:childTnLst>
                        <p:par>
                          <p:cTn id="2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0" dur="500" fill="hold"/>
                                        <p:tgtEl>
                                          <p:spTgt spid="103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1" dur="500" fill="hold"/>
                                        <p:tgtEl>
                                          <p:spTgt spid="103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2" fill="hold" nodeType="clickPar">
                      <p:stCondLst>
                        <p:cond delay="indefinite"/>
                      </p:stCondLst>
                      <p:childTnLst>
                        <p:par>
                          <p:cTn id="2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6" dur="500" fill="hold"/>
                                        <p:tgtEl>
                                          <p:spTgt spid="103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7" dur="500" fill="hold"/>
                                        <p:tgtEl>
                                          <p:spTgt spid="103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8" fill="hold" nodeType="clickPar">
                      <p:stCondLst>
                        <p:cond delay="indefinite"/>
                      </p:stCondLst>
                      <p:childTnLst>
                        <p:par>
                          <p:cTn id="2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0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2" dur="500" fill="hold"/>
                                        <p:tgtEl>
                                          <p:spTgt spid="103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3" dur="500" fill="hold"/>
                                        <p:tgtEl>
                                          <p:spTgt spid="103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4" fill="hold" nodeType="clickPar">
                      <p:stCondLst>
                        <p:cond delay="indefinite"/>
                      </p:stCondLst>
                      <p:childTnLst>
                        <p:par>
                          <p:cTn id="2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6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8" dur="500" fill="hold"/>
                                        <p:tgtEl>
                                          <p:spTgt spid="103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9" dur="500" fill="hold"/>
                                        <p:tgtEl>
                                          <p:spTgt spid="103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0" fill="hold" nodeType="clickPar">
                      <p:stCondLst>
                        <p:cond delay="indefinite"/>
                      </p:stCondLst>
                      <p:childTnLst>
                        <p:par>
                          <p:cTn id="2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4" dur="500" fill="hold"/>
                                        <p:tgtEl>
                                          <p:spTgt spid="103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5" dur="500" fill="hold"/>
                                        <p:tgtEl>
                                          <p:spTgt spid="103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6" fill="hold" nodeType="clickPar">
                      <p:stCondLst>
                        <p:cond delay="indefinite"/>
                      </p:stCondLst>
                      <p:childTnLst>
                        <p:par>
                          <p:cTn id="2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0" dur="500" fill="hold"/>
                                        <p:tgtEl>
                                          <p:spTgt spid="103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1" dur="500" fill="hold"/>
                                        <p:tgtEl>
                                          <p:spTgt spid="103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2" fill="hold" nodeType="clickPar">
                      <p:stCondLst>
                        <p:cond delay="indefinite"/>
                      </p:stCondLst>
                      <p:childTnLst>
                        <p:par>
                          <p:cTn id="2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4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6" dur="500" fill="hold"/>
                                        <p:tgtEl>
                                          <p:spTgt spid="103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7" dur="500" fill="hold"/>
                                        <p:tgtEl>
                                          <p:spTgt spid="103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8" fill="hold" nodeType="clickPar">
                      <p:stCondLst>
                        <p:cond delay="indefinite"/>
                      </p:stCondLst>
                      <p:childTnLst>
                        <p:par>
                          <p:cTn id="2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0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2" dur="500" fill="hold"/>
                                        <p:tgtEl>
                                          <p:spTgt spid="103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3" dur="500" fill="hold"/>
                                        <p:tgtEl>
                                          <p:spTgt spid="103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4" fill="hold" nodeType="clickPar">
                      <p:stCondLst>
                        <p:cond delay="indefinite"/>
                      </p:stCondLst>
                      <p:childTnLst>
                        <p:par>
                          <p:cTn id="2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8" dur="500" fill="hold"/>
                                        <p:tgtEl>
                                          <p:spTgt spid="103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9" dur="500" fill="hold"/>
                                        <p:tgtEl>
                                          <p:spTgt spid="103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0" fill="hold" nodeType="clickPar">
                      <p:stCondLst>
                        <p:cond delay="indefinite"/>
                      </p:stCondLst>
                      <p:childTnLst>
                        <p:par>
                          <p:cTn id="28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4" dur="500" fill="hold"/>
                                        <p:tgtEl>
                                          <p:spTgt spid="103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5" dur="500" fill="hold"/>
                                        <p:tgtEl>
                                          <p:spTgt spid="103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6" fill="hold" nodeType="clickPar">
                      <p:stCondLst>
                        <p:cond delay="indefinite"/>
                      </p:stCondLst>
                      <p:childTnLst>
                        <p:par>
                          <p:cTn id="28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8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0" dur="500" fill="hold"/>
                                        <p:tgtEl>
                                          <p:spTgt spid="102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1" dur="500" fill="hold"/>
                                        <p:tgtEl>
                                          <p:spTgt spid="102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2" fill="hold" nodeType="clickPar">
                      <p:stCondLst>
                        <p:cond delay="indefinite"/>
                      </p:stCondLst>
                      <p:childTnLst>
                        <p:par>
                          <p:cTn id="29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6" dur="500" fill="hold"/>
                                        <p:tgtEl>
                                          <p:spTgt spid="103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7" dur="500" fill="hold"/>
                                        <p:tgtEl>
                                          <p:spTgt spid="103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8" fill="hold" nodeType="clickPar">
                      <p:stCondLst>
                        <p:cond delay="indefinite"/>
                      </p:stCondLst>
                      <p:childTnLst>
                        <p:par>
                          <p:cTn id="2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2" dur="500" fill="hold"/>
                                        <p:tgtEl>
                                          <p:spTgt spid="103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3" dur="500" fill="hold"/>
                                        <p:tgtEl>
                                          <p:spTgt spid="103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4" fill="hold" nodeType="clickPar">
                      <p:stCondLst>
                        <p:cond delay="indefinite"/>
                      </p:stCondLst>
                      <p:childTnLst>
                        <p:par>
                          <p:cTn id="30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6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8" dur="500" fill="hold"/>
                                        <p:tgtEl>
                                          <p:spTgt spid="102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9" dur="500" fill="hold"/>
                                        <p:tgtEl>
                                          <p:spTgt spid="102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0" fill="hold" nodeType="clickPar">
                      <p:stCondLst>
                        <p:cond delay="indefinite"/>
                      </p:stCondLst>
                      <p:childTnLst>
                        <p:par>
                          <p:cTn id="3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4" dur="500" fill="hold"/>
                                        <p:tgtEl>
                                          <p:spTgt spid="103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5" dur="500" fill="hold"/>
                                        <p:tgtEl>
                                          <p:spTgt spid="103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6" fill="hold" nodeType="clickPar">
                      <p:stCondLst>
                        <p:cond delay="indefinite"/>
                      </p:stCondLst>
                      <p:childTnLst>
                        <p:par>
                          <p:cTn id="3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0" dur="500" fill="hold"/>
                                        <p:tgtEl>
                                          <p:spTgt spid="103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1" dur="500" fill="hold"/>
                                        <p:tgtEl>
                                          <p:spTgt spid="103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2" fill="hold" nodeType="clickPar">
                      <p:stCondLst>
                        <p:cond delay="indefinite"/>
                      </p:stCondLst>
                      <p:childTnLst>
                        <p:par>
                          <p:cTn id="3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4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6" dur="500" fill="hold"/>
                                        <p:tgtEl>
                                          <p:spTgt spid="102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7" dur="500" fill="hold"/>
                                        <p:tgtEl>
                                          <p:spTgt spid="102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8" fill="hold" nodeType="clickPar">
                      <p:stCondLst>
                        <p:cond delay="indefinite"/>
                      </p:stCondLst>
                      <p:childTnLst>
                        <p:par>
                          <p:cTn id="3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2" dur="500" fill="hold"/>
                                        <p:tgtEl>
                                          <p:spTgt spid="103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3" dur="500" fill="hold"/>
                                        <p:tgtEl>
                                          <p:spTgt spid="103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4" fill="hold" nodeType="clickPar">
                      <p:stCondLst>
                        <p:cond delay="indefinite"/>
                      </p:stCondLst>
                      <p:childTnLst>
                        <p:par>
                          <p:cTn id="3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8" dur="500" fill="hold"/>
                                        <p:tgtEl>
                                          <p:spTgt spid="103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9" dur="500" fill="hold"/>
                                        <p:tgtEl>
                                          <p:spTgt spid="103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0" fill="hold" nodeType="clickPar">
                      <p:stCondLst>
                        <p:cond delay="indefinite"/>
                      </p:stCondLst>
                      <p:childTnLst>
                        <p:par>
                          <p:cTn id="3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2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4" dur="500" fill="hold"/>
                                        <p:tgtEl>
                                          <p:spTgt spid="102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5" dur="500" fill="hold"/>
                                        <p:tgtEl>
                                          <p:spTgt spid="102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6" fill="hold" nodeType="clickPar">
                      <p:stCondLst>
                        <p:cond delay="indefinite"/>
                      </p:stCondLst>
                      <p:childTnLst>
                        <p:par>
                          <p:cTn id="3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8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0" dur="500" fill="hold"/>
                                        <p:tgtEl>
                                          <p:spTgt spid="102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1" dur="500" fill="hold"/>
                                        <p:tgtEl>
                                          <p:spTgt spid="102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2" fill="hold" nodeType="clickPar">
                      <p:stCondLst>
                        <p:cond delay="indefinite"/>
                      </p:stCondLst>
                      <p:childTnLst>
                        <p:par>
                          <p:cTn id="3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6" dur="500" fill="hold"/>
                                        <p:tgtEl>
                                          <p:spTgt spid="102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7" dur="500" fill="hold"/>
                                        <p:tgtEl>
                                          <p:spTgt spid="102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8" fill="hold" nodeType="clickPar">
                      <p:stCondLst>
                        <p:cond delay="indefinite"/>
                      </p:stCondLst>
                      <p:childTnLst>
                        <p:par>
                          <p:cTn id="3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0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2" dur="500" fill="hold"/>
                                        <p:tgtEl>
                                          <p:spTgt spid="102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3" dur="500" fill="hold"/>
                                        <p:tgtEl>
                                          <p:spTgt spid="102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4" fill="hold" nodeType="clickPar">
                      <p:stCondLst>
                        <p:cond delay="indefinite"/>
                      </p:stCondLst>
                      <p:childTnLst>
                        <p:par>
                          <p:cTn id="3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8" dur="500" fill="hold"/>
                                        <p:tgtEl>
                                          <p:spTgt spid="102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9" dur="500" fill="hold"/>
                                        <p:tgtEl>
                                          <p:spTgt spid="102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6" grpId="0" animBg="1"/>
      <p:bldP spid="10345" grpId="0" animBg="1"/>
      <p:bldP spid="10344" grpId="0" animBg="1"/>
      <p:bldP spid="10270" grpId="0" animBg="1"/>
      <p:bldP spid="10271" grpId="0" animBg="1"/>
      <p:bldP spid="10272" grpId="0" animBg="1"/>
      <p:bldP spid="10273" grpId="0" animBg="1"/>
      <p:bldP spid="10283" grpId="0" animBg="1"/>
      <p:bldP spid="10285" grpId="0" animBg="1"/>
      <p:bldP spid="10286" grpId="0" animBg="1"/>
      <p:bldP spid="10287" grpId="0" animBg="1"/>
      <p:bldP spid="10288" grpId="0" animBg="1"/>
      <p:bldP spid="10289" grpId="0" animBg="1"/>
      <p:bldP spid="10290" grpId="0" animBg="1"/>
      <p:bldP spid="10291" grpId="0" animBg="1"/>
      <p:bldP spid="10292" grpId="0" animBg="1"/>
      <p:bldP spid="10293" grpId="0" animBg="1"/>
      <p:bldP spid="10295" grpId="0" animBg="1"/>
      <p:bldP spid="10296" grpId="0" animBg="1"/>
      <p:bldP spid="10298" grpId="0" animBg="1"/>
      <p:bldP spid="10299" grpId="0" animBg="1"/>
      <p:bldP spid="10300" grpId="0" animBg="1"/>
      <p:bldP spid="10301" grpId="0" animBg="1"/>
      <p:bldP spid="10302" grpId="0" animBg="1"/>
      <p:bldP spid="10303" grpId="0" animBg="1"/>
      <p:bldP spid="10305" grpId="0" animBg="1"/>
      <p:bldP spid="10306" grpId="0" animBg="1"/>
      <p:bldP spid="10308" grpId="0" animBg="1"/>
      <p:bldP spid="10309" grpId="0" animBg="1"/>
      <p:bldP spid="10310" grpId="0" autoUpdateAnimBg="0"/>
      <p:bldP spid="10311" grpId="0" autoUpdateAnimBg="0"/>
      <p:bldP spid="10312" grpId="0" autoUpdateAnimBg="0"/>
      <p:bldP spid="10313" grpId="0" autoUpdateAnimBg="0"/>
      <p:bldP spid="10314" grpId="0" animBg="1"/>
      <p:bldP spid="10315" grpId="0" animBg="1"/>
      <p:bldP spid="10316" grpId="0" animBg="1"/>
      <p:bldP spid="10317" grpId="0" animBg="1"/>
      <p:bldP spid="10318" grpId="0" animBg="1"/>
      <p:bldP spid="10319" grpId="0" animBg="1"/>
      <p:bldP spid="10320" grpId="0" animBg="1"/>
      <p:bldP spid="10321" grpId="0" animBg="1"/>
      <p:bldP spid="10322" grpId="0" animBg="1"/>
      <p:bldP spid="10323" grpId="0" animBg="1"/>
      <p:bldP spid="10324" grpId="0" animBg="1"/>
      <p:bldP spid="10325" grpId="0" animBg="1"/>
      <p:bldP spid="10326" grpId="0" animBg="1"/>
      <p:bldP spid="10327" grpId="0" animBg="1"/>
      <p:bldP spid="10328" grpId="0" animBg="1"/>
      <p:bldP spid="10329" grpId="0" animBg="1"/>
      <p:bldP spid="10331" grpId="0" autoUpdateAnimBg="0"/>
      <p:bldP spid="10332" grpId="0" animBg="1"/>
      <p:bldP spid="10333" grpId="0" animBg="1"/>
      <p:bldP spid="10334" grpId="0" animBg="1"/>
      <p:bldP spid="10335" grpId="0" autoUpdateAnimBg="0"/>
      <p:bldP spid="10336" grpId="0" animBg="1"/>
      <p:bldP spid="10337" grpId="0" animBg="1"/>
      <p:bldP spid="10338" grpId="0" animBg="1"/>
      <p:bldP spid="10339" grpId="0" autoUpdateAnimBg="0"/>
      <p:bldP spid="10340" grpId="0" autoUpdateAnimBg="0"/>
      <p:bldP spid="1034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7"/>
          <p:cNvSpPr>
            <a:spLocks noGrp="1" noChangeArrowheads="1"/>
          </p:cNvSpPr>
          <p:nvPr>
            <p:ph type="body" idx="4294967295"/>
          </p:nvPr>
        </p:nvSpPr>
        <p:spPr>
          <a:xfrm>
            <a:off x="482600" y="1052513"/>
            <a:ext cx="7848600" cy="3805237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ru-RU" sz="3600" b="1" smtClean="0">
                <a:solidFill>
                  <a:srgbClr val="FF3300"/>
                </a:solidFill>
              </a:rPr>
              <a:t>Сопряжением</a:t>
            </a:r>
            <a:r>
              <a:rPr lang="ru-RU" sz="3600" smtClean="0">
                <a:solidFill>
                  <a:srgbClr val="FF3300"/>
                </a:solidFill>
              </a:rPr>
              <a:t> </a:t>
            </a:r>
            <a:r>
              <a:rPr lang="ru-RU" sz="3600" smtClean="0"/>
              <a:t>называют плавный переход одной линии в другую. </a:t>
            </a:r>
          </a:p>
        </p:txBody>
      </p:sp>
      <p:sp>
        <p:nvSpPr>
          <p:cNvPr id="3075" name="AutoShape 8">
            <a:hlinkClick r:id="" action="ppaction://hlinkshowjump?jump=nextslide" highlightClick="1">
              <a:snd r:embed="rId2" name="laser.wav" builtIn="1"/>
            </a:hlinkClick>
          </p:cNvPr>
          <p:cNvSpPr>
            <a:spLocks noChangeArrowheads="1"/>
          </p:cNvSpPr>
          <p:nvPr/>
        </p:nvSpPr>
        <p:spPr bwMode="auto">
          <a:xfrm>
            <a:off x="7451725" y="6308725"/>
            <a:ext cx="1008063" cy="287338"/>
          </a:xfrm>
          <a:prstGeom prst="actionButtonForwardNex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 b="1"/>
          </a:p>
        </p:txBody>
      </p:sp>
      <p:sp>
        <p:nvSpPr>
          <p:cNvPr id="30727" name="Rectangle 7"/>
          <p:cNvSpPr>
            <a:spLocks noChangeArrowheads="1"/>
          </p:cNvSpPr>
          <p:nvPr/>
        </p:nvSpPr>
        <p:spPr bwMode="auto">
          <a:xfrm>
            <a:off x="468313" y="3852863"/>
            <a:ext cx="8207375" cy="1630362"/>
          </a:xfrm>
          <a:prstGeom prst="rect">
            <a:avLst/>
          </a:prstGeom>
          <a:solidFill>
            <a:srgbClr val="9485FF"/>
          </a:solidFill>
          <a:ln w="38100">
            <a:solidFill>
              <a:schemeClr val="bg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>
              <a:tabLst>
                <a:tab pos="457200" algn="l"/>
              </a:tabLst>
            </a:pPr>
            <a:r>
              <a:rPr lang="ru-RU" sz="2800" b="1" u="sng">
                <a:solidFill>
                  <a:schemeClr val="bg1"/>
                </a:solidFill>
              </a:rPr>
              <a:t>Что нужно для построения сопряжения?</a:t>
            </a:r>
          </a:p>
          <a:p>
            <a:pPr algn="ctr">
              <a:tabLst>
                <a:tab pos="457200" algn="l"/>
              </a:tabLst>
            </a:pPr>
            <a:r>
              <a:rPr lang="ru-RU" sz="2400"/>
              <a:t>Знать радиус сопряжения</a:t>
            </a:r>
            <a:r>
              <a:rPr lang="en-US" sz="2400"/>
              <a:t> (Rc</a:t>
            </a:r>
            <a:r>
              <a:rPr lang="ru-RU" sz="2400"/>
              <a:t>)</a:t>
            </a:r>
          </a:p>
          <a:p>
            <a:pPr algn="ctr">
              <a:tabLst>
                <a:tab pos="457200" algn="l"/>
              </a:tabLst>
            </a:pPr>
            <a:r>
              <a:rPr lang="ru-RU" sz="2400"/>
              <a:t>Найти центр сопряжения (Ос)</a:t>
            </a:r>
          </a:p>
          <a:p>
            <a:pPr algn="ctr">
              <a:tabLst>
                <a:tab pos="457200" algn="l"/>
              </a:tabLst>
            </a:pPr>
            <a:r>
              <a:rPr lang="ru-RU" sz="2400"/>
              <a:t>Найти точки сопряжения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07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b="1" i="1" smtClean="0"/>
              <a:t>Виды сопряжения:</a:t>
            </a:r>
          </a:p>
        </p:txBody>
      </p:sp>
      <p:sp>
        <p:nvSpPr>
          <p:cNvPr id="4099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2185988"/>
          </a:xfrm>
        </p:spPr>
        <p:txBody>
          <a:bodyPr/>
          <a:lstStyle/>
          <a:p>
            <a:pPr>
              <a:spcBef>
                <a:spcPts val="1800"/>
              </a:spcBef>
            </a:pPr>
            <a:r>
              <a:rPr lang="ru-RU" smtClean="0">
                <a:hlinkClick r:id="rId2" action="ppaction://hlinksldjump"/>
              </a:rPr>
              <a:t>Сопряжение двух пересекающихся прямых дугой заданного радиуса.</a:t>
            </a:r>
            <a:endParaRPr lang="ru-RU" smtClean="0"/>
          </a:p>
          <a:p>
            <a:pPr>
              <a:spcBef>
                <a:spcPts val="1800"/>
              </a:spcBef>
            </a:pPr>
            <a:r>
              <a:rPr lang="ru-RU" smtClean="0">
                <a:hlinkClick r:id="rId3" action="ppaction://hlinksldjump"/>
              </a:rPr>
              <a:t>Сопряжение дуги и прямой линии дугой заданного радиуса.</a:t>
            </a:r>
            <a:endParaRPr lang="ru-RU" smtClean="0"/>
          </a:p>
          <a:p>
            <a:pPr>
              <a:spcBef>
                <a:spcPts val="1800"/>
              </a:spcBef>
            </a:pPr>
            <a:r>
              <a:rPr lang="ru-RU" smtClean="0">
                <a:hlinkClick r:id="rId4" action="ppaction://hlinksldjump"/>
              </a:rPr>
              <a:t>Сопряжение двух дуг окружности дугой заданного радиуса.</a:t>
            </a:r>
            <a:endParaRPr lang="ru-RU" smtClean="0"/>
          </a:p>
          <a:p>
            <a:pPr>
              <a:spcBef>
                <a:spcPts val="1800"/>
              </a:spcBef>
            </a:pPr>
            <a:endParaRPr lang="ru-RU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  <p:bldP spid="4099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smtClean="0"/>
              <a:t>Сопряжение двух пересекающихся прямых дугой заданного радиуса</a:t>
            </a:r>
          </a:p>
        </p:txBody>
      </p:sp>
      <p:sp>
        <p:nvSpPr>
          <p:cNvPr id="6147" name="Содержимое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363538" algn="just">
              <a:buFontTx/>
              <a:buNone/>
            </a:pPr>
            <a:r>
              <a:rPr lang="ru-RU" sz="2400" smtClean="0"/>
              <a:t>Даны пересекающиеся под прямым, острым и тупым углами прямые линии.</a:t>
            </a:r>
          </a:p>
          <a:p>
            <a:pPr marL="0" indent="363538" algn="just">
              <a:buFontTx/>
              <a:buNone/>
            </a:pPr>
            <a:r>
              <a:rPr lang="ru-RU" sz="2400" smtClean="0"/>
              <a:t>Нужно построить сопряжения этих прямых дугой заданного радиуса </a:t>
            </a:r>
            <a:r>
              <a:rPr lang="ru-RU" sz="2400" b="1" smtClean="0"/>
              <a:t>R</a:t>
            </a:r>
            <a:r>
              <a:rPr lang="ru-RU" sz="2400" smtClean="0"/>
              <a:t>.</a:t>
            </a:r>
          </a:p>
        </p:txBody>
      </p:sp>
      <p:pic>
        <p:nvPicPr>
          <p:cNvPr id="614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76225" y="3571875"/>
            <a:ext cx="8724900" cy="2357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smtClean="0"/>
              <a:t>Сопряжение двух пересекающихся прямых дугой заданного радиуса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714500"/>
            <a:ext cx="8229600" cy="4525963"/>
          </a:xfrm>
        </p:spPr>
        <p:txBody>
          <a:bodyPr/>
          <a:lstStyle/>
          <a:p>
            <a:pPr marL="0" indent="363538">
              <a:spcBef>
                <a:spcPts val="2400"/>
              </a:spcBef>
              <a:buFontTx/>
              <a:buNone/>
            </a:pPr>
            <a:r>
              <a:rPr lang="ru-RU" sz="2900" smtClean="0"/>
              <a:t>Проводим вспомогательные прямые параллельно заданным на расстоянии</a:t>
            </a:r>
            <a:r>
              <a:rPr lang="ru-RU" sz="2900" b="1" smtClean="0"/>
              <a:t> R</a:t>
            </a:r>
            <a:r>
              <a:rPr lang="ru-RU" sz="2900" smtClean="0"/>
              <a:t> от заданных.</a:t>
            </a:r>
          </a:p>
          <a:p>
            <a:pPr marL="0" indent="363538">
              <a:spcBef>
                <a:spcPts val="2400"/>
              </a:spcBef>
              <a:buFontTx/>
              <a:buNone/>
            </a:pPr>
            <a:r>
              <a:rPr lang="ru-RU" sz="2900" smtClean="0"/>
              <a:t>Точка пересечения этих прямых будет центром</a:t>
            </a:r>
            <a:r>
              <a:rPr lang="ru-RU" sz="2900" b="1" smtClean="0"/>
              <a:t> О </a:t>
            </a:r>
            <a:r>
              <a:rPr lang="ru-RU" sz="2900" smtClean="0"/>
              <a:t>дуги сопряжения.</a:t>
            </a:r>
          </a:p>
          <a:p>
            <a:pPr marL="0" indent="363538">
              <a:spcBef>
                <a:spcPts val="2400"/>
              </a:spcBef>
              <a:buFontTx/>
              <a:buNone/>
            </a:pPr>
            <a:r>
              <a:rPr lang="ru-RU" sz="2900" smtClean="0"/>
              <a:t>Перпендикуляры, опущенные из центра </a:t>
            </a:r>
            <a:r>
              <a:rPr lang="ru-RU" sz="2900" b="1" smtClean="0"/>
              <a:t>О</a:t>
            </a:r>
            <a:r>
              <a:rPr lang="ru-RU" sz="2900" smtClean="0"/>
              <a:t> на  заданные прямые, определят точки касания </a:t>
            </a:r>
            <a:r>
              <a:rPr lang="en-US" sz="2900" b="1" smtClean="0"/>
              <a:t>A</a:t>
            </a:r>
            <a:r>
              <a:rPr lang="ru-RU" sz="2900" smtClean="0"/>
              <a:t> и </a:t>
            </a:r>
            <a:r>
              <a:rPr lang="en-US" sz="2900" b="1" smtClean="0"/>
              <a:t>B</a:t>
            </a:r>
            <a:r>
              <a:rPr lang="ru-RU" sz="2900" smtClean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2"/>
          <p:cNvSpPr txBox="1">
            <a:spLocks noChangeArrowheads="1"/>
          </p:cNvSpPr>
          <p:nvPr/>
        </p:nvSpPr>
        <p:spPr bwMode="auto">
          <a:xfrm>
            <a:off x="539750" y="260350"/>
            <a:ext cx="77771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400" b="1" i="1"/>
              <a:t> Сопряжения острого  угла.</a:t>
            </a:r>
          </a:p>
        </p:txBody>
      </p:sp>
      <p:pic>
        <p:nvPicPr>
          <p:cNvPr id="12298" name="Picture 10" descr="pic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19363" y="1376363"/>
            <a:ext cx="4105275" cy="410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9" name="Picture 11" descr="pic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519363" y="1376363"/>
            <a:ext cx="4105275" cy="410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300" name="Picture 12" descr="pic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519363" y="1376363"/>
            <a:ext cx="4105275" cy="410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301" name="Picture 13" descr="pic4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519363" y="1376363"/>
            <a:ext cx="4105275" cy="410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303" name="Picture 15" descr="pic5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2519363" y="1376363"/>
            <a:ext cx="4105275" cy="410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304" name="Picture 16" descr="pic6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2519363" y="1376363"/>
            <a:ext cx="4105275" cy="410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305" name="Picture 17" descr="pic7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2519363" y="1376363"/>
            <a:ext cx="4105275" cy="410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000"/>
                                        <p:tgtEl>
                                          <p:spTgt spid="12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2000"/>
                                        <p:tgtEl>
                                          <p:spTgt spid="122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2000"/>
                                        <p:tgtEl>
                                          <p:spTgt spid="123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2000"/>
                                        <p:tgtEl>
                                          <p:spTgt spid="123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2000"/>
                                        <p:tgtEl>
                                          <p:spTgt spid="123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2000"/>
                                        <p:tgtEl>
                                          <p:spTgt spid="123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2000"/>
                                        <p:tgtEl>
                                          <p:spTgt spid="123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smtClean="0"/>
              <a:t>Сопряжение окружности и прямой линии дугой заданного радиуса.</a:t>
            </a:r>
          </a:p>
        </p:txBody>
      </p:sp>
      <p:sp>
        <p:nvSpPr>
          <p:cNvPr id="11267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400" smtClean="0"/>
              <a:t>Заданы дуга окружности радиусом </a:t>
            </a:r>
            <a:r>
              <a:rPr lang="ru-RU" sz="2400" b="1" smtClean="0"/>
              <a:t>R</a:t>
            </a:r>
            <a:r>
              <a:rPr lang="ru-RU" sz="2400" smtClean="0"/>
              <a:t> и прямая. Требуется соединить их дугой радиусом </a:t>
            </a:r>
            <a:r>
              <a:rPr lang="en-US" sz="2400" b="1" smtClean="0"/>
              <a:t>r</a:t>
            </a:r>
            <a:r>
              <a:rPr lang="ru-RU" sz="2400" smtClean="0"/>
              <a:t>.</a:t>
            </a:r>
          </a:p>
        </p:txBody>
      </p:sp>
      <p:pic>
        <p:nvPicPr>
          <p:cNvPr id="11268" name="Picture 2" descr="http://www.stroyka.ru/upload/medialibrary/970/9703cb1efd3c49f1f25dee57993d5d46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28813" y="2714625"/>
            <a:ext cx="5030787" cy="3571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smtClean="0"/>
              <a:t>Сопряжение дуги и прямой линии дугой заданного радиуса.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88" y="1600200"/>
            <a:ext cx="8501062" cy="4525963"/>
          </a:xfrm>
        </p:spPr>
        <p:txBody>
          <a:bodyPr/>
          <a:lstStyle/>
          <a:p>
            <a:pPr marL="0" indent="268288">
              <a:spcBef>
                <a:spcPts val="1800"/>
              </a:spcBef>
              <a:buFontTx/>
              <a:buNone/>
            </a:pPr>
            <a:r>
              <a:rPr lang="ru-RU" sz="2600" smtClean="0"/>
              <a:t>Проводим прямую параллельно заданной на расстоянии </a:t>
            </a:r>
            <a:r>
              <a:rPr lang="en-US" sz="2600" b="1" smtClean="0"/>
              <a:t>r</a:t>
            </a:r>
            <a:r>
              <a:rPr lang="ru-RU" sz="2600" b="1" smtClean="0"/>
              <a:t>.</a:t>
            </a:r>
          </a:p>
          <a:p>
            <a:pPr marL="0" indent="268288">
              <a:spcBef>
                <a:spcPts val="1800"/>
              </a:spcBef>
              <a:buFontTx/>
              <a:buNone/>
            </a:pPr>
            <a:r>
              <a:rPr lang="ru-RU" sz="2600" smtClean="0"/>
              <a:t>Из центра </a:t>
            </a:r>
            <a:r>
              <a:rPr lang="ru-RU" sz="2600" b="1" smtClean="0"/>
              <a:t>О </a:t>
            </a:r>
            <a:r>
              <a:rPr lang="ru-RU" sz="2600" smtClean="0"/>
              <a:t>данной окружности проводим дугу вспомогательной окружности радиусом</a:t>
            </a:r>
            <a:r>
              <a:rPr lang="ru-RU" sz="2600" b="1" smtClean="0"/>
              <a:t> R+</a:t>
            </a:r>
            <a:r>
              <a:rPr lang="en-US" sz="2600" b="1" smtClean="0"/>
              <a:t>r</a:t>
            </a:r>
            <a:r>
              <a:rPr lang="ru-RU" sz="2600" b="1" smtClean="0"/>
              <a:t>.</a:t>
            </a:r>
            <a:endParaRPr lang="ru-RU" sz="2600" smtClean="0"/>
          </a:p>
          <a:p>
            <a:pPr marL="0" indent="268288">
              <a:spcBef>
                <a:spcPts val="1800"/>
              </a:spcBef>
              <a:buFontTx/>
              <a:buNone/>
            </a:pPr>
            <a:r>
              <a:rPr lang="ru-RU" sz="2600" smtClean="0"/>
              <a:t>Пересечение прямой и  вспомогательной дуги даст точку центра дуги сопряжения </a:t>
            </a:r>
            <a:r>
              <a:rPr lang="ru-RU" sz="2600" b="1" smtClean="0"/>
              <a:t>О</a:t>
            </a:r>
            <a:r>
              <a:rPr lang="ru-RU" sz="2600" b="1" baseline="-25000" smtClean="0"/>
              <a:t>1</a:t>
            </a:r>
            <a:r>
              <a:rPr lang="ru-RU" sz="2600" b="1" smtClean="0"/>
              <a:t>.</a:t>
            </a:r>
            <a:endParaRPr lang="ru-RU" sz="2600" smtClean="0"/>
          </a:p>
          <a:p>
            <a:pPr marL="0" indent="268288">
              <a:spcBef>
                <a:spcPts val="1800"/>
              </a:spcBef>
              <a:buFontTx/>
              <a:buNone/>
            </a:pPr>
            <a:r>
              <a:rPr lang="ru-RU" sz="2600" smtClean="0"/>
              <a:t>Точка касания дуги и линии </a:t>
            </a:r>
            <a:r>
              <a:rPr lang="en-US" sz="2600" b="1" smtClean="0"/>
              <a:t>D</a:t>
            </a:r>
            <a:r>
              <a:rPr lang="ru-RU" sz="2600" smtClean="0"/>
              <a:t> лежит на пересечении перпендикуляра из точки </a:t>
            </a:r>
            <a:r>
              <a:rPr lang="ru-RU" sz="2600" b="1" smtClean="0"/>
              <a:t>О</a:t>
            </a:r>
            <a:r>
              <a:rPr lang="ru-RU" sz="2600" b="1" baseline="-25000" smtClean="0"/>
              <a:t>1</a:t>
            </a:r>
            <a:r>
              <a:rPr lang="ru-RU" sz="2600" smtClean="0"/>
              <a:t> на прямую.</a:t>
            </a:r>
          </a:p>
          <a:p>
            <a:pPr marL="0" indent="268288">
              <a:spcBef>
                <a:spcPts val="1800"/>
              </a:spcBef>
              <a:buFontTx/>
              <a:buNone/>
            </a:pPr>
            <a:r>
              <a:rPr lang="ru-RU" sz="2600" smtClean="0"/>
              <a:t>Точка касания дуг </a:t>
            </a:r>
            <a:r>
              <a:rPr lang="en-US" sz="2600" b="1" smtClean="0"/>
              <a:t>E</a:t>
            </a:r>
            <a:r>
              <a:rPr lang="ru-RU" sz="2600" b="1" smtClean="0"/>
              <a:t> </a:t>
            </a:r>
            <a:r>
              <a:rPr lang="ru-RU" sz="2600" smtClean="0"/>
              <a:t>лежит на линии </a:t>
            </a:r>
            <a:r>
              <a:rPr lang="ru-RU" sz="2600" b="1" smtClean="0"/>
              <a:t>ОО</a:t>
            </a:r>
            <a:r>
              <a:rPr lang="ru-RU" sz="2600" b="1" baseline="-25000" smtClean="0"/>
              <a:t>1</a:t>
            </a:r>
            <a:r>
              <a:rPr lang="ru-RU" sz="2600" b="1" smtClean="0"/>
              <a:t>.</a:t>
            </a:r>
            <a:endParaRPr lang="ru-RU" sz="26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2"/>
          <p:cNvSpPr txBox="1">
            <a:spLocks noChangeArrowheads="1"/>
          </p:cNvSpPr>
          <p:nvPr/>
        </p:nvSpPr>
        <p:spPr bwMode="auto">
          <a:xfrm>
            <a:off x="539750" y="260350"/>
            <a:ext cx="77771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400" b="1" i="1"/>
              <a:t>  Сопряжения прямой и окружности.</a:t>
            </a:r>
          </a:p>
        </p:txBody>
      </p:sp>
      <p:pic>
        <p:nvPicPr>
          <p:cNvPr id="15372" name="Picture 12" descr="pic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19363" y="1376363"/>
            <a:ext cx="4105275" cy="410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73" name="Picture 13" descr="pic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519363" y="1376363"/>
            <a:ext cx="4105275" cy="410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74" name="Picture 14" descr="pic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519363" y="1376363"/>
            <a:ext cx="4105275" cy="410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75" name="Picture 15" descr="pic4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519363" y="1376363"/>
            <a:ext cx="4105275" cy="410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76" name="Picture 16" descr="pic5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2519363" y="1376363"/>
            <a:ext cx="4105275" cy="410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77" name="Picture 17" descr="pic6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2519363" y="1376363"/>
            <a:ext cx="4105275" cy="410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78" name="Picture 18" descr="pic7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2519363" y="1376363"/>
            <a:ext cx="4105275" cy="410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79" name="Picture 19" descr="pic8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2519363" y="1376363"/>
            <a:ext cx="4105275" cy="410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80" name="Picture 20" descr="pic9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2519363" y="1376363"/>
            <a:ext cx="4105275" cy="410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81" name="Picture 21" descr="pic10"/>
          <p:cNvPicPr>
            <a:picLocks noChangeAspect="1" noChangeArrowheads="1"/>
          </p:cNvPicPr>
          <p:nvPr/>
        </p:nvPicPr>
        <p:blipFill>
          <a:blip r:embed="rId11"/>
          <a:srcRect/>
          <a:stretch>
            <a:fillRect/>
          </a:stretch>
        </p:blipFill>
        <p:spPr bwMode="auto">
          <a:xfrm>
            <a:off x="2519363" y="1376363"/>
            <a:ext cx="4105275" cy="410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000"/>
                                        <p:tgtEl>
                                          <p:spTgt spid="153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2000"/>
                                        <p:tgtEl>
                                          <p:spTgt spid="153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2000"/>
                                        <p:tgtEl>
                                          <p:spTgt spid="153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2000"/>
                                        <p:tgtEl>
                                          <p:spTgt spid="15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2000"/>
                                        <p:tgtEl>
                                          <p:spTgt spid="153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2000"/>
                                        <p:tgtEl>
                                          <p:spTgt spid="153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2000"/>
                                        <p:tgtEl>
                                          <p:spTgt spid="153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2000"/>
                                        <p:tgtEl>
                                          <p:spTgt spid="153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2000"/>
                                        <p:tgtEl>
                                          <p:spTgt spid="153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2000"/>
                                        <p:tgtEl>
                                          <p:spTgt spid="153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512</TotalTime>
  <Words>247</Words>
  <Application>Microsoft Office PowerPoint</Application>
  <PresentationFormat>Экран (4:3)</PresentationFormat>
  <Paragraphs>54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Оформление по умолчанию</vt:lpstr>
      <vt:lpstr>Геометрические построения. </vt:lpstr>
      <vt:lpstr>Слайд 2</vt:lpstr>
      <vt:lpstr>Виды сопряжения:</vt:lpstr>
      <vt:lpstr>Сопряжение двух пересекающихся прямых дугой заданного радиуса</vt:lpstr>
      <vt:lpstr>Сопряжение двух пересекающихся прямых дугой заданного радиуса</vt:lpstr>
      <vt:lpstr>Слайд 6</vt:lpstr>
      <vt:lpstr>Сопряжение окружности и прямой линии дугой заданного радиуса.</vt:lpstr>
      <vt:lpstr>Сопряжение дуги и прямой линии дугой заданного радиуса.</vt:lpstr>
      <vt:lpstr>Слайд 9</vt:lpstr>
      <vt:lpstr>Сопряжение двух окружностей дугой заданного радиуса.</vt:lpstr>
      <vt:lpstr>Сопряжение двух окружностей дугой заданного радиуса Внешнее касание.</vt:lpstr>
      <vt:lpstr>Слайд 12</vt:lpstr>
      <vt:lpstr>Сопряжение двух окружностей дугой заданного радиуса Внутреннее касание.</vt:lpstr>
      <vt:lpstr>Слайд 14</vt:lpstr>
      <vt:lpstr>Слайд 15</vt:lpstr>
    </vt:vector>
  </TitlesOfParts>
  <Company>ГОУСОШ №18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Проект по черчению</dc:title>
  <dc:creator>Ирина Владимировна</dc:creator>
  <cp:lastModifiedBy>user--kl2</cp:lastModifiedBy>
  <cp:revision>43</cp:revision>
  <dcterms:created xsi:type="dcterms:W3CDTF">2008-03-21T06:47:48Z</dcterms:created>
  <dcterms:modified xsi:type="dcterms:W3CDTF">2014-12-05T11:10:17Z</dcterms:modified>
</cp:coreProperties>
</file>