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2"/>
  </p:notesMasterIdLst>
  <p:handoutMasterIdLst>
    <p:handoutMasterId r:id="rId33"/>
  </p:handoutMasterIdLst>
  <p:sldIdLst>
    <p:sldId id="261" r:id="rId2"/>
    <p:sldId id="285" r:id="rId3"/>
    <p:sldId id="286" r:id="rId4"/>
    <p:sldId id="287" r:id="rId5"/>
    <p:sldId id="272" r:id="rId6"/>
    <p:sldId id="273" r:id="rId7"/>
    <p:sldId id="290" r:id="rId8"/>
    <p:sldId id="277" r:id="rId9"/>
    <p:sldId id="289" r:id="rId10"/>
    <p:sldId id="274" r:id="rId11"/>
    <p:sldId id="275" r:id="rId12"/>
    <p:sldId id="276" r:id="rId13"/>
    <p:sldId id="278" r:id="rId14"/>
    <p:sldId id="284" r:id="rId15"/>
    <p:sldId id="279" r:id="rId16"/>
    <p:sldId id="280" r:id="rId17"/>
    <p:sldId id="281" r:id="rId18"/>
    <p:sldId id="291" r:id="rId19"/>
    <p:sldId id="271" r:id="rId20"/>
    <p:sldId id="257" r:id="rId21"/>
    <p:sldId id="258" r:id="rId22"/>
    <p:sldId id="259" r:id="rId23"/>
    <p:sldId id="260" r:id="rId24"/>
    <p:sldId id="262" r:id="rId25"/>
    <p:sldId id="263" r:id="rId26"/>
    <p:sldId id="264" r:id="rId27"/>
    <p:sldId id="265" r:id="rId28"/>
    <p:sldId id="266" r:id="rId29"/>
    <p:sldId id="267" r:id="rId30"/>
    <p:sldId id="25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A2F0D-B3A9-4740-9913-E8EA4FFFB3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47949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957E8-6BD2-46D2-B99A-950103A83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0418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957E8-6BD2-46D2-B99A-950103A833BA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37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A070A7-A9CD-42DE-9B7A-83B7E4438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АКТИВИЗАЦИЯ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МЫСЛИТЕЛЬНЫХ ПРОЦЕССОВ УЧАЩИХСЯ ЧЕРЕЗ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УЧЕБНО-ИССЛЕДОВАТЕЛЬСКУЮ ДЕЯТЕЛЬНОСТЬ ПО ИЗУЧЕНИЮ И СОСТАВЛЕНИЮ ЗАГАДОК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				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Из опыта работы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				учителя  начальных классов 				СШ №1 г.Лиды						Мишуровой Ольги 					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Здиславовны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Рабочий стол\фотографии загадки\reмальч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857628"/>
            <a:ext cx="3071834" cy="2324354"/>
          </a:xfrm>
          <a:prstGeom prst="rect">
            <a:avLst/>
          </a:prstGeom>
          <a:noFill/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1"/>
                </a:solidFill>
              </a:rPr>
              <a:t>По предметам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6394379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lang="ru-RU" sz="1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lang="ru-RU" sz="1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621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гусар, а со шпорами,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Не павлин, а с  хвостом.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Не радуга, а разноцветная.(петух)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lang="ru-RU" sz="3600" b="1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lang="ru-RU" sz="3600" b="1" dirty="0" smtClean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428869"/>
            <a:ext cx="792961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</a:pPr>
            <a:endParaRPr lang="ru-RU" sz="32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</a:pPr>
            <a:endParaRPr lang="ru-RU" sz="32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Белые душистые сережки</a:t>
            </a:r>
            <a:endParaRPr lang="ru-RU" sz="2800" b="1" i="1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</a:pPr>
            <a:r>
              <a:rPr lang="ru-RU" sz="2800" b="1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Выросли в чаще на тоненькой ножке.</a:t>
            </a:r>
            <a:endParaRPr lang="ru-RU" sz="2800" b="1" i="1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</a:pPr>
            <a:r>
              <a:rPr lang="ru-RU" sz="2800" b="1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Тихо покачиваясь на ветру,</a:t>
            </a:r>
            <a:endParaRPr lang="ru-RU" sz="2800" b="1" i="1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</a:pPr>
            <a:r>
              <a:rPr lang="ru-RU" sz="2800" b="1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Они дарят нам свою красоту.(ландыши)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C:\Documents and Settings\Admin\Рабочий стол\9петух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5140" y="1000108"/>
            <a:ext cx="1927225" cy="144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ландыши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16" y="3214686"/>
            <a:ext cx="192817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 признакам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564360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Желтая, а не солнце,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Сладкая, а не яблоко,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Овальная, а не огурец,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Волосатая, а не  голова,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Зернистая, а не колос.(кукуруза)</a:t>
            </a:r>
          </a:p>
          <a:p>
            <a:pPr>
              <a:buNone/>
            </a:pPr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Пушистый, но не пух,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Холодный, но не лед,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Белый, но не молоко,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Скрипучий, но не пол,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Блестящий, но не алмаз.(снег)</a:t>
            </a:r>
          </a:p>
          <a:p>
            <a:pPr>
              <a:buNone/>
            </a:pP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Documents and Settings\Admin\Рабочий стол\кукуруза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8" y="1357298"/>
            <a:ext cx="250033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снег.jpe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4071942"/>
            <a:ext cx="2357454" cy="1709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 действиям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Горит, но не свеча,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Падает, но не водопад,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Гаснет, но не костер.(звезда)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Кусает, а не мороз,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Сторожит, а не замок,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Рычит, а не тигр.(собака)</a:t>
            </a: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 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Documents and Settings\Admin\Рабочий стол\звезда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1500174"/>
            <a:ext cx="214314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собака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074" y="3929066"/>
            <a:ext cx="207312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Детские ребусы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ребусы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8"/>
            <a:ext cx="11334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ебусы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357298"/>
            <a:ext cx="238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ребусы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1357298"/>
            <a:ext cx="18573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ребусы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1357298"/>
            <a:ext cx="238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ребусы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4" y="1357298"/>
            <a:ext cx="18002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ребусы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786" y="4071942"/>
            <a:ext cx="19050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ребусы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86050" y="3929066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ребусы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643174" y="6215082"/>
            <a:ext cx="400050" cy="21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3428992" y="6110387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   =      Щ</a:t>
            </a:r>
            <a:endParaRPr lang="ru-RU" sz="2000" dirty="0" smtClea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Детские загадки наоборот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52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Font typeface="Wingdings" pitchFamily="2" charset="2"/>
              <a:buChar char="q"/>
            </a:pPr>
            <a:r>
              <a:rPr lang="ru-RU" b="1" i="1" dirty="0" smtClean="0">
                <a:solidFill>
                  <a:schemeClr val="bg1"/>
                </a:solidFill>
              </a:rPr>
              <a:t>Не любит она зайцев, не любит она кур.(лиса)</a:t>
            </a:r>
          </a:p>
          <a:p>
            <a:endParaRPr lang="ru-RU" b="1" i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b="1" i="1" dirty="0" smtClean="0">
                <a:solidFill>
                  <a:schemeClr val="bg1"/>
                </a:solidFill>
              </a:rPr>
              <a:t>Под полом, под полом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Не шевелит она хвостом.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Вылезть не боится,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Котов поймать стремится.(мышь)</a:t>
            </a: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 </a:t>
            </a:r>
          </a:p>
          <a:p>
            <a:pPr>
              <a:buFont typeface="Wingdings" pitchFamily="2" charset="2"/>
              <a:buChar char="q"/>
            </a:pPr>
            <a:r>
              <a:rPr lang="ru-RU" b="1" i="1" dirty="0" smtClean="0">
                <a:solidFill>
                  <a:schemeClr val="bg1"/>
                </a:solidFill>
              </a:rPr>
              <a:t>Зимой в одежде, но не спит, а летом голое и отдыхает.(дерево)</a:t>
            </a:r>
          </a:p>
          <a:p>
            <a:pPr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Восстановление загадки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Два братца  в воду глядятся… . </a:t>
            </a:r>
            <a:r>
              <a:rPr lang="ru-RU" b="1" i="1" dirty="0" smtClean="0">
                <a:solidFill>
                  <a:schemeClr val="bg1"/>
                </a:solidFill>
              </a:rPr>
              <a:t>(Два братца  в воду глядятся, век не сойдутся. – берега)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Два братца… </a:t>
            </a:r>
            <a:r>
              <a:rPr lang="ru-RU" b="1" i="1" dirty="0" smtClean="0">
                <a:solidFill>
                  <a:schemeClr val="bg1"/>
                </a:solidFill>
              </a:rPr>
              <a:t>.(Два братца пошли в реку купаться. – ведра)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…, а ворота открывает. </a:t>
            </a:r>
            <a:r>
              <a:rPr lang="ru-RU" b="1" i="1" dirty="0" smtClean="0">
                <a:solidFill>
                  <a:schemeClr val="bg1"/>
                </a:solidFill>
              </a:rPr>
              <a:t>(Без рук, без ног, а ворота открывает. – ветер)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Без рук, без </a:t>
            </a:r>
            <a:r>
              <a:rPr lang="ru-RU" i="1" dirty="0" err="1" smtClean="0">
                <a:solidFill>
                  <a:schemeClr val="bg1"/>
                </a:solidFill>
              </a:rPr>
              <a:t>топоренка</a:t>
            </a:r>
            <a:r>
              <a:rPr lang="ru-RU" i="1" dirty="0" smtClean="0">
                <a:solidFill>
                  <a:schemeClr val="bg1"/>
                </a:solidFill>
              </a:rPr>
              <a:t>  </a:t>
            </a:r>
            <a:r>
              <a:rPr lang="ru-RU" b="1" i="1" dirty="0" smtClean="0">
                <a:solidFill>
                  <a:schemeClr val="bg1"/>
                </a:solidFill>
              </a:rPr>
              <a:t>….(Без рук, без </a:t>
            </a:r>
            <a:r>
              <a:rPr lang="ru-RU" b="1" i="1" dirty="0" err="1" smtClean="0">
                <a:solidFill>
                  <a:schemeClr val="bg1"/>
                </a:solidFill>
              </a:rPr>
              <a:t>топоренка</a:t>
            </a:r>
            <a:r>
              <a:rPr lang="ru-RU" b="1" i="1" dirty="0" smtClean="0">
                <a:solidFill>
                  <a:schemeClr val="bg1"/>
                </a:solidFill>
              </a:rPr>
              <a:t>  построена избенка.- гнездо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ru-RU" sz="3900" b="1" dirty="0" smtClean="0">
                <a:solidFill>
                  <a:schemeClr val="bg1"/>
                </a:solidFill>
              </a:rPr>
              <a:t>               Детские загадки в пословице</a:t>
            </a:r>
            <a:endParaRPr lang="ru-RU" sz="3900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Кто рано встает, тому </a:t>
            </a:r>
            <a:r>
              <a:rPr lang="ru-RU" b="1" i="1" dirty="0" smtClean="0">
                <a:solidFill>
                  <a:schemeClr val="bg1"/>
                </a:solidFill>
              </a:rPr>
              <a:t>он</a:t>
            </a:r>
            <a:r>
              <a:rPr lang="ru-RU" i="1" dirty="0" smtClean="0">
                <a:solidFill>
                  <a:schemeClr val="bg1"/>
                </a:solidFill>
              </a:rPr>
              <a:t> (</a:t>
            </a:r>
            <a:r>
              <a:rPr lang="ru-RU" b="1" i="1" dirty="0" smtClean="0">
                <a:solidFill>
                  <a:schemeClr val="bg1"/>
                </a:solidFill>
              </a:rPr>
              <a:t>Бог</a:t>
            </a:r>
            <a:r>
              <a:rPr lang="ru-RU" i="1" dirty="0" smtClean="0">
                <a:solidFill>
                  <a:schemeClr val="bg1"/>
                </a:solidFill>
              </a:rPr>
              <a:t>) подает.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Она</a:t>
            </a:r>
            <a:r>
              <a:rPr lang="ru-RU" i="1" dirty="0" smtClean="0">
                <a:solidFill>
                  <a:schemeClr val="bg1"/>
                </a:solidFill>
              </a:rPr>
              <a:t> (вежливость) нужна каждому.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В согласном стаде</a:t>
            </a:r>
            <a:r>
              <a:rPr lang="ru-RU" b="1" i="1" dirty="0" smtClean="0">
                <a:solidFill>
                  <a:schemeClr val="bg1"/>
                </a:solidFill>
              </a:rPr>
              <a:t> он</a:t>
            </a:r>
            <a:r>
              <a:rPr lang="ru-RU" i="1" dirty="0" smtClean="0">
                <a:solidFill>
                  <a:schemeClr val="bg1"/>
                </a:solidFill>
              </a:rPr>
              <a:t> (волк) не страшен.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Их</a:t>
            </a:r>
            <a:r>
              <a:rPr lang="ru-RU" i="1" dirty="0" smtClean="0">
                <a:solidFill>
                  <a:schemeClr val="bg1"/>
                </a:solidFill>
              </a:rPr>
              <a:t> (волков) бояться – в лес не ходить.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Шифровка загадок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Детские загадки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</a:rPr>
              <a:t>1.К – насос </a:t>
            </a:r>
            <a:r>
              <a:rPr lang="ru-RU" b="1" baseline="30000" dirty="0" smtClean="0">
                <a:solidFill>
                  <a:schemeClr val="bg1"/>
                </a:solidFill>
              </a:rPr>
              <a:t>, ,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baseline="30000" dirty="0" smtClean="0">
                <a:solidFill>
                  <a:schemeClr val="bg1"/>
                </a:solidFill>
              </a:rPr>
              <a:t>,  </a:t>
            </a:r>
            <a:r>
              <a:rPr lang="ru-RU" dirty="0" smtClean="0">
                <a:solidFill>
                  <a:schemeClr val="bg1"/>
                </a:solidFill>
              </a:rPr>
              <a:t>- мы </a:t>
            </a:r>
            <a:r>
              <a:rPr lang="ru-RU" b="1" baseline="30000" dirty="0" smtClean="0">
                <a:solidFill>
                  <a:schemeClr val="bg1"/>
                </a:solidFill>
              </a:rPr>
              <a:t>, - </a:t>
            </a:r>
            <a:r>
              <a:rPr lang="ru-RU" dirty="0" smtClean="0">
                <a:solidFill>
                  <a:schemeClr val="bg1"/>
                </a:solidFill>
              </a:rPr>
              <a:t>приехал – ивы </a:t>
            </a:r>
            <a:r>
              <a:rPr lang="ru-RU" b="1" baseline="30000" dirty="0" smtClean="0">
                <a:solidFill>
                  <a:schemeClr val="bg1"/>
                </a:solidFill>
              </a:rPr>
              <a:t>, , </a:t>
            </a:r>
            <a:r>
              <a:rPr lang="ru-RU" b="1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 с – банан </a:t>
            </a:r>
            <a:r>
              <a:rPr lang="ru-RU" b="1" baseline="30000" dirty="0" smtClean="0">
                <a:solidFill>
                  <a:schemeClr val="bg1"/>
                </a:solidFill>
              </a:rPr>
              <a:t>, , ,  </a:t>
            </a:r>
            <a:r>
              <a:rPr lang="ru-RU" b="1" dirty="0" smtClean="0">
                <a:solidFill>
                  <a:schemeClr val="bg1"/>
                </a:solidFill>
              </a:rPr>
              <a:t>- </a:t>
            </a:r>
            <a:r>
              <a:rPr lang="ru-RU" dirty="0" err="1" smtClean="0">
                <a:solidFill>
                  <a:schemeClr val="bg1"/>
                </a:solidFill>
              </a:rPr>
              <a:t>х</a:t>
            </a:r>
            <a:r>
              <a:rPr lang="ru-RU" dirty="0" smtClean="0">
                <a:solidFill>
                  <a:schemeClr val="bg1"/>
                </a:solidFill>
              </a:rPr>
              <a:t> – Чили </a:t>
            </a:r>
            <a:r>
              <a:rPr lang="ru-RU" b="1" baseline="30000" dirty="0" smtClean="0">
                <a:solidFill>
                  <a:schemeClr val="bg1"/>
                </a:solidFill>
              </a:rPr>
              <a:t>, ,</a:t>
            </a:r>
            <a:r>
              <a:rPr lang="ru-RU" dirty="0" smtClean="0">
                <a:solidFill>
                  <a:schemeClr val="bg1"/>
                </a:solidFill>
              </a:rPr>
              <a:t> - полка </a:t>
            </a:r>
            <a:r>
              <a:rPr lang="ru-RU" b="1" baseline="30000" dirty="0" smtClean="0">
                <a:solidFill>
                  <a:schemeClr val="bg1"/>
                </a:solidFill>
              </a:rPr>
              <a:t>, , </a:t>
            </a:r>
            <a:r>
              <a:rPr lang="ru-RU" b="1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 о -  сад </a:t>
            </a:r>
            <a:r>
              <a:rPr lang="ru-RU" b="1" baseline="30000" dirty="0" smtClean="0">
                <a:solidFill>
                  <a:schemeClr val="bg1"/>
                </a:solidFill>
              </a:rPr>
              <a:t>,  -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тые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b="1" baseline="30000" dirty="0" smtClean="0">
                <a:solidFill>
                  <a:schemeClr val="bg1"/>
                </a:solidFill>
              </a:rPr>
              <a:t>,  </a:t>
            </a:r>
            <a:r>
              <a:rPr lang="ru-RU" dirty="0" smtClean="0">
                <a:solidFill>
                  <a:schemeClr val="bg1"/>
                </a:solidFill>
              </a:rPr>
              <a:t>имя </a:t>
            </a:r>
            <a:r>
              <a:rPr lang="ru-RU" b="1" dirty="0" smtClean="0">
                <a:solidFill>
                  <a:schemeClr val="bg1"/>
                </a:solidFill>
              </a:rPr>
              <a:t>- </a:t>
            </a:r>
            <a:r>
              <a:rPr lang="ru-RU" b="1" baseline="30000" dirty="0" smtClean="0">
                <a:solidFill>
                  <a:schemeClr val="bg1"/>
                </a:solidFill>
              </a:rPr>
              <a:t>, , </a:t>
            </a:r>
            <a:r>
              <a:rPr lang="ru-RU" dirty="0" smtClean="0">
                <a:solidFill>
                  <a:schemeClr val="bg1"/>
                </a:solidFill>
              </a:rPr>
              <a:t>лучи.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К нам приехали  с бахчи  полосатые мячи. (арбузы)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 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</a:rPr>
              <a:t>2.Вода </a:t>
            </a:r>
            <a:r>
              <a:rPr lang="ru-RU" b="1" baseline="30000" dirty="0" smtClean="0">
                <a:solidFill>
                  <a:schemeClr val="bg1"/>
                </a:solidFill>
              </a:rPr>
              <a:t>, </a:t>
            </a:r>
            <a:r>
              <a:rPr lang="ru-RU" b="1" dirty="0" smtClean="0">
                <a:solidFill>
                  <a:schemeClr val="bg1"/>
                </a:solidFill>
              </a:rPr>
              <a:t>- </a:t>
            </a:r>
            <a:r>
              <a:rPr lang="ru-RU" b="1" baseline="30000" dirty="0" smtClean="0">
                <a:solidFill>
                  <a:schemeClr val="bg1"/>
                </a:solidFill>
              </a:rPr>
              <a:t>,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мясо </a:t>
            </a:r>
            <a:r>
              <a:rPr lang="ru-RU" b="1" baseline="30000" dirty="0" smtClean="0">
                <a:solidFill>
                  <a:schemeClr val="bg1"/>
                </a:solidFill>
              </a:rPr>
              <a:t>, ,</a:t>
            </a:r>
            <a:r>
              <a:rPr lang="ru-RU" dirty="0" smtClean="0">
                <a:solidFill>
                  <a:schemeClr val="bg1"/>
                </a:solidFill>
              </a:rPr>
              <a:t>  - </a:t>
            </a:r>
            <a:r>
              <a:rPr lang="ru-RU" b="1" baseline="30000" dirty="0" smtClean="0">
                <a:solidFill>
                  <a:schemeClr val="bg1"/>
                </a:solidFill>
              </a:rPr>
              <a:t>, , , , </a:t>
            </a:r>
            <a:r>
              <a:rPr lang="ru-RU" dirty="0" smtClean="0">
                <a:solidFill>
                  <a:schemeClr val="bg1"/>
                </a:solidFill>
              </a:rPr>
              <a:t> красные – мак </a:t>
            </a:r>
            <a:r>
              <a:rPr lang="ru-RU" b="1" baseline="30000" dirty="0" smtClean="0">
                <a:solidFill>
                  <a:schemeClr val="bg1"/>
                </a:solidFill>
              </a:rPr>
              <a:t>, </a:t>
            </a:r>
            <a:r>
              <a:rPr lang="ru-RU" baseline="30000" dirty="0" smtClean="0">
                <a:solidFill>
                  <a:schemeClr val="bg1"/>
                </a:solidFill>
              </a:rPr>
              <a:t> -</a:t>
            </a:r>
            <a:r>
              <a:rPr lang="ru-RU" b="1" baseline="30000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стекло </a:t>
            </a:r>
            <a:r>
              <a:rPr lang="ru-RU" b="1" baseline="30000" dirty="0" smtClean="0">
                <a:solidFill>
                  <a:schemeClr val="bg1"/>
                </a:solidFill>
              </a:rPr>
              <a:t>, , ,</a:t>
            </a:r>
            <a:r>
              <a:rPr lang="ru-RU" dirty="0" smtClean="0">
                <a:solidFill>
                  <a:schemeClr val="bg1"/>
                </a:solidFill>
              </a:rPr>
              <a:t> - рама </a:t>
            </a:r>
            <a:r>
              <a:rPr lang="ru-RU" b="1" baseline="30000" dirty="0" smtClean="0">
                <a:solidFill>
                  <a:schemeClr val="bg1"/>
                </a:solidFill>
              </a:rPr>
              <a:t>, ,</a:t>
            </a:r>
            <a:r>
              <a:rPr lang="ru-RU" dirty="0" smtClean="0">
                <a:solidFill>
                  <a:schemeClr val="bg1"/>
                </a:solidFill>
              </a:rPr>
              <a:t> - страна </a:t>
            </a:r>
            <a:r>
              <a:rPr lang="ru-RU" b="1" baseline="30000" dirty="0" smtClean="0">
                <a:solidFill>
                  <a:schemeClr val="bg1"/>
                </a:solidFill>
              </a:rPr>
              <a:t>, , ,</a:t>
            </a:r>
            <a:r>
              <a:rPr lang="ru-RU" dirty="0" smtClean="0">
                <a:solidFill>
                  <a:schemeClr val="bg1"/>
                </a:solidFill>
              </a:rPr>
              <a:t> - о - </a:t>
            </a:r>
            <a:r>
              <a:rPr lang="ru-RU" b="1" baseline="30000" dirty="0" smtClean="0">
                <a:solidFill>
                  <a:schemeClr val="bg1"/>
                </a:solidFill>
              </a:rPr>
              <a:t>, , </a:t>
            </a:r>
            <a:r>
              <a:rPr lang="ru-RU" dirty="0" smtClean="0">
                <a:solidFill>
                  <a:schemeClr val="bg1"/>
                </a:solidFill>
              </a:rPr>
              <a:t>маятник </a:t>
            </a:r>
            <a:r>
              <a:rPr lang="ru-RU" b="1" baseline="30000" dirty="0" smtClean="0">
                <a:solidFill>
                  <a:schemeClr val="bg1"/>
                </a:solidFill>
              </a:rPr>
              <a:t>, , , </a:t>
            </a:r>
            <a:r>
              <a:rPr lang="ru-RU" dirty="0" smtClean="0">
                <a:solidFill>
                  <a:schemeClr val="bg1"/>
                </a:solidFill>
              </a:rPr>
              <a:t>дом – безумно</a:t>
            </a:r>
            <a:r>
              <a:rPr lang="ru-RU" b="1" baseline="30000" dirty="0" smtClean="0">
                <a:solidFill>
                  <a:schemeClr val="bg1"/>
                </a:solidFill>
              </a:rPr>
              <a:t>  , , , , - </a:t>
            </a:r>
            <a:r>
              <a:rPr lang="ru-RU" dirty="0" smtClean="0">
                <a:solidFill>
                  <a:schemeClr val="bg1"/>
                </a:solidFill>
              </a:rPr>
              <a:t>тополь </a:t>
            </a:r>
            <a:r>
              <a:rPr lang="ru-RU" b="1" baseline="30000" dirty="0" smtClean="0">
                <a:solidFill>
                  <a:schemeClr val="bg1"/>
                </a:solidFill>
              </a:rPr>
              <a:t>, ,  - </a:t>
            </a:r>
            <a:r>
              <a:rPr lang="ru-RU" dirty="0" smtClean="0">
                <a:solidFill>
                  <a:schemeClr val="bg1"/>
                </a:solidFill>
              </a:rPr>
              <a:t>работа</a:t>
            </a:r>
            <a:r>
              <a:rPr lang="ru-RU" b="1" baseline="30000" dirty="0" smtClean="0">
                <a:solidFill>
                  <a:schemeClr val="bg1"/>
                </a:solidFill>
              </a:rPr>
              <a:t> , , , ,  .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Водяные мастера, строят дом без топора. (бобры)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Documents and Settings\Admin\Рабочий стол\фотографии загадки\img2 (1)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2330" y="214290"/>
            <a:ext cx="1389592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857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Детские кроссворды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Ключевые слова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«загадки», «авторские», «народные», «простые»,«сложные»,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«старинные», «современные», «узоры», «золотая»,желтый», «гриб», «два», «цветы», «карандаш», «красный», «черный», «овощи», «цветной»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"/>
            <a:ext cx="8229600" cy="14285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857232"/>
            <a:ext cx="342902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357158" y="285728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Понятие о загадках</a:t>
            </a:r>
            <a:endParaRPr lang="ru-RU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Алгоритмы и памятки к работе над загадками</a:t>
            </a:r>
            <a:endParaRPr lang="ru-RU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Метафора в загадке</a:t>
            </a:r>
            <a:endParaRPr lang="ru-RU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по авторству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 о предметах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Простые и сложные загадки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Загадка – диалог и загадка – монолог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по структуре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– вопросы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в жанрах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с «секретом»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и сказки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Изобразительное искусство в загадках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Цветные загадки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Спортивные загадки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Музыкальные загадки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Игры с загадками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Детские кроссворды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Азбука в загадках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в литературе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– «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языковедки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 – смекалки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Математические загадки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Admin\Рабочий стол\кант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8" y="714356"/>
            <a:ext cx="1766007" cy="242889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ушинский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4143380"/>
            <a:ext cx="1857388" cy="214314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6479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Не мыслям надобно учить, 	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а учить мыслить.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            Эммануил Кант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3000372"/>
            <a:ext cx="52864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chemeClr val="bg1"/>
              </a:solidFill>
            </a:endParaRPr>
          </a:p>
          <a:p>
            <a:endParaRPr lang="ru-RU" sz="3200" b="1" dirty="0" smtClean="0">
              <a:solidFill>
                <a:schemeClr val="bg1"/>
              </a:solidFill>
            </a:endParaRPr>
          </a:p>
          <a:p>
            <a:r>
              <a:rPr lang="ru-RU" sz="3200" b="1" dirty="0" smtClean="0">
                <a:solidFill>
                  <a:schemeClr val="bg1"/>
                </a:solidFill>
              </a:rPr>
              <a:t>Загадка «доставляет уму ребенка полезное упражнение». 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К.Д. Ушинский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Тема исследовательской деятельности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chemeClr val="bg1"/>
                </a:solidFill>
              </a:rPr>
              <a:t>Активизация мыслительных  процессов учащихся в условиях  организации учебно-исследовательской деятельности по  изучению роли загадок в функционировании ресурсного центра информационных технологий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Загадки для создания ситуации успеха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>
                <a:solidFill>
                  <a:schemeClr val="bg1"/>
                </a:solidFill>
              </a:rPr>
              <a:t>Ее загадаешь -</a:t>
            </a:r>
            <a:endParaRPr lang="ru-RU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>
                <a:solidFill>
                  <a:schemeClr val="bg1"/>
                </a:solidFill>
              </a:rPr>
              <a:t>Себя проверяешь,</a:t>
            </a:r>
            <a:endParaRPr lang="ru-RU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>
                <a:solidFill>
                  <a:schemeClr val="bg1"/>
                </a:solidFill>
              </a:rPr>
              <a:t>Ее отгадаешь -</a:t>
            </a:r>
            <a:endParaRPr lang="ru-RU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>
                <a:solidFill>
                  <a:schemeClr val="bg1"/>
                </a:solidFill>
              </a:rPr>
              <a:t>Радость получаешь! (загадка</a:t>
            </a:r>
            <a:r>
              <a:rPr lang="ru-RU" b="1" i="1" dirty="0" smtClean="0">
                <a:solidFill>
                  <a:schemeClr val="bg1"/>
                </a:solidFill>
              </a:rPr>
              <a:t>)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 Хоть я ещё, конечно, мал –</a:t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ru-RU" b="1" i="1" dirty="0" smtClean="0">
                <a:solidFill>
                  <a:schemeClr val="bg1"/>
                </a:solidFill>
              </a:rPr>
              <a:t>Недолго голову ломал, </a:t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ru-RU" b="1" i="1" dirty="0" smtClean="0">
                <a:solidFill>
                  <a:schemeClr val="bg1"/>
                </a:solidFill>
              </a:rPr>
              <a:t>И вот пришла она – отгадка.</a:t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ru-RU" b="1" i="1" dirty="0" smtClean="0">
                <a:solidFill>
                  <a:schemeClr val="bg1"/>
                </a:solidFill>
              </a:rPr>
              <a:t>Хорошая была … (загадка</a:t>
            </a:r>
            <a:r>
              <a:rPr lang="ru-RU" b="1" dirty="0" smtClean="0">
                <a:solidFill>
                  <a:schemeClr val="bg1"/>
                </a:solidFill>
              </a:rPr>
              <a:t>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Admin\Рабочий стол\фотографии загадки\вопрос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8" y="2143116"/>
            <a:ext cx="2357444" cy="2514600"/>
          </a:xfrm>
          <a:prstGeom prst="rect">
            <a:avLst/>
          </a:prstGeom>
          <a:noFill/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Загадки для создания проблемной </a:t>
            </a:r>
            <a:r>
              <a:rPr lang="ru-RU" sz="4000" b="1" dirty="0" smtClean="0">
                <a:solidFill>
                  <a:schemeClr val="bg1"/>
                </a:solidFill>
              </a:rPr>
              <a:t>ситуации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chemeClr val="bg1"/>
                </a:solidFill>
              </a:rPr>
              <a:t>Оно</a:t>
            </a:r>
            <a:r>
              <a:rPr lang="ru-RU" i="1" dirty="0">
                <a:solidFill>
                  <a:schemeClr val="bg1"/>
                </a:solidFill>
              </a:rPr>
              <a:t> и </a:t>
            </a:r>
            <a:r>
              <a:rPr lang="ru-RU" b="1" i="1" dirty="0">
                <a:solidFill>
                  <a:schemeClr val="bg1"/>
                </a:solidFill>
              </a:rPr>
              <a:t>он</a:t>
            </a:r>
            <a:r>
              <a:rPr lang="ru-RU" i="1" dirty="0">
                <a:solidFill>
                  <a:schemeClr val="bg1"/>
                </a:solidFill>
              </a:rPr>
              <a:t> всё перетрут. (терпенье и труд</a:t>
            </a:r>
            <a:r>
              <a:rPr lang="ru-RU" i="1" dirty="0" smtClean="0">
                <a:solidFill>
                  <a:schemeClr val="bg1"/>
                </a:solidFill>
              </a:rPr>
              <a:t>)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Среди двора стоит копна: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 Спереди вилы,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 Сзади метла. (корова)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Кто </a:t>
            </a:r>
            <a:r>
              <a:rPr lang="ru-RU" b="1" i="1" dirty="0">
                <a:solidFill>
                  <a:schemeClr val="bg1"/>
                </a:solidFill>
              </a:rPr>
              <a:t>мяукает за дверью, ходит, бродит под окошком? </a:t>
            </a:r>
            <a:br>
              <a:rPr lang="ru-RU" b="1" i="1" dirty="0">
                <a:solidFill>
                  <a:schemeClr val="bg1"/>
                </a:solidFill>
              </a:rPr>
            </a:br>
            <a:r>
              <a:rPr lang="ru-RU" b="1" i="1" dirty="0">
                <a:solidFill>
                  <a:schemeClr val="bg1"/>
                </a:solidFill>
              </a:rPr>
              <a:t>Ой, пустите в дом скорее нашу серенькую… (кошку).</a:t>
            </a:r>
            <a:endParaRPr lang="ru-RU" b="1" dirty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C:\Documents and Settings\Admin\Рабочий стол\фотографии загадки\вопрос и человек4.gif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54" y="2500306"/>
            <a:ext cx="1358368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400" b="1" dirty="0">
                <a:solidFill>
                  <a:schemeClr val="bg1"/>
                </a:solidFill>
              </a:rPr>
              <a:t>Загадки для сосредоточения внимания учащихся на каком-то изученном понятии, предмете, слове и т.д. при знакомстве с новым </a:t>
            </a:r>
            <a:r>
              <a:rPr lang="ru-RU" sz="2400" b="1" dirty="0" smtClean="0">
                <a:solidFill>
                  <a:schemeClr val="bg1"/>
                </a:solidFill>
              </a:rPr>
              <a:t>материалом</a:t>
            </a:r>
            <a:r>
              <a:rPr lang="ru-RU" sz="2400" b="1" dirty="0">
                <a:solidFill>
                  <a:schemeClr val="accent1"/>
                </a:solidFill>
              </a:rPr>
              <a:t/>
            </a:r>
            <a:br>
              <a:rPr lang="ru-RU" sz="2400" b="1" dirty="0">
                <a:solidFill>
                  <a:schemeClr val="accent1"/>
                </a:solidFill>
              </a:rPr>
            </a:b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>
                <a:solidFill>
                  <a:schemeClr val="bg1"/>
                </a:solidFill>
              </a:rPr>
              <a:t>Не на меру, не на вес, </a:t>
            </a:r>
            <a:endParaRPr lang="ru-RU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А </a:t>
            </a:r>
            <a:r>
              <a:rPr lang="ru-RU" b="1" i="1" dirty="0">
                <a:solidFill>
                  <a:schemeClr val="bg1"/>
                </a:solidFill>
              </a:rPr>
              <a:t>при всяком есть? (речь)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b="1" i="1" dirty="0">
                <a:solidFill>
                  <a:schemeClr val="bg1"/>
                </a:solidFill>
              </a:rPr>
              <a:t>Предлогов с детства не люблю,</a:t>
            </a:r>
            <a:endParaRPr lang="ru-RU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С </a:t>
            </a:r>
            <a:r>
              <a:rPr lang="ru-RU" b="1" i="1" dirty="0">
                <a:solidFill>
                  <a:schemeClr val="bg1"/>
                </a:solidFill>
              </a:rPr>
              <a:t>собой их рядом не терплю.</a:t>
            </a:r>
            <a:endParaRPr lang="ru-RU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Мои </a:t>
            </a:r>
            <a:r>
              <a:rPr lang="ru-RU" b="1" i="1" dirty="0">
                <a:solidFill>
                  <a:schemeClr val="bg1"/>
                </a:solidFill>
              </a:rPr>
              <a:t>вопросы – КТО? и ЧТО?-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Не </a:t>
            </a:r>
            <a:r>
              <a:rPr lang="ru-RU" b="1" i="1" dirty="0">
                <a:solidFill>
                  <a:schemeClr val="bg1"/>
                </a:solidFill>
              </a:rPr>
              <a:t>перепутает никто. (Именительный падеж</a:t>
            </a:r>
            <a:r>
              <a:rPr lang="ru-RU" b="1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Кручусь</a:t>
            </a:r>
            <a:r>
              <a:rPr lang="ru-RU" b="1" i="1" dirty="0">
                <a:solidFill>
                  <a:schemeClr val="bg1"/>
                </a:solidFill>
              </a:rPr>
              <a:t>, верчусь, и мне не лень</a:t>
            </a:r>
            <a:endParaRPr lang="ru-RU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Вертеться </a:t>
            </a:r>
            <a:r>
              <a:rPr lang="ru-RU" b="1" i="1" dirty="0">
                <a:solidFill>
                  <a:schemeClr val="bg1"/>
                </a:solidFill>
              </a:rPr>
              <a:t>даже целый день. (юла</a:t>
            </a:r>
            <a:r>
              <a:rPr lang="ru-RU" b="1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Красненька матрёшка, беленько сердечко. (малина) 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100" b="1" dirty="0"/>
              <a:t>Загадки для отработки навыка правописания слов, закрепления изученного материала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i="1" dirty="0" err="1" smtClean="0">
                <a:solidFill>
                  <a:schemeClr val="bg1"/>
                </a:solidFill>
              </a:rPr>
              <a:t>В</a:t>
            </a:r>
            <a:r>
              <a:rPr lang="ru-RU" i="1" dirty="0" err="1">
                <a:solidFill>
                  <a:schemeClr val="bg1"/>
                </a:solidFill>
              </a:rPr>
              <a:t>...л...сата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i="1" dirty="0" err="1">
                <a:solidFill>
                  <a:schemeClr val="bg1"/>
                </a:solidFill>
              </a:rPr>
              <a:t>з...л...на</a:t>
            </a:r>
            <a:r>
              <a:rPr lang="ru-RU" i="1" dirty="0">
                <a:solidFill>
                  <a:schemeClr val="bg1"/>
                </a:solidFill>
              </a:rPr>
              <a:t>,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(</a:t>
            </a:r>
            <a:r>
              <a:rPr lang="ru-RU" i="1" dirty="0">
                <a:solidFill>
                  <a:schemeClr val="bg1"/>
                </a:solidFill>
              </a:rPr>
              <a:t>в) </a:t>
            </a:r>
            <a:r>
              <a:rPr lang="ru-RU" i="1" dirty="0" err="1">
                <a:solidFill>
                  <a:schemeClr val="bg1"/>
                </a:solidFill>
              </a:rPr>
              <a:t>лист...я</a:t>
            </a:r>
            <a:r>
              <a:rPr lang="ru-RU" i="1" dirty="0">
                <a:solidFill>
                  <a:schemeClr val="bg1"/>
                </a:solidFill>
              </a:rPr>
              <a:t> прячется она.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Хоть </a:t>
            </a:r>
            <a:r>
              <a:rPr lang="ru-RU" i="1" dirty="0">
                <a:solidFill>
                  <a:schemeClr val="bg1"/>
                </a:solidFill>
              </a:rPr>
              <a:t>и много ножек,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А </a:t>
            </a:r>
            <a:r>
              <a:rPr lang="ru-RU" i="1" dirty="0" err="1">
                <a:solidFill>
                  <a:schemeClr val="bg1"/>
                </a:solidFill>
              </a:rPr>
              <a:t>б...жать</a:t>
            </a:r>
            <a:r>
              <a:rPr lang="ru-RU" i="1" dirty="0">
                <a:solidFill>
                  <a:schemeClr val="bg1"/>
                </a:solidFill>
              </a:rPr>
              <a:t> не может.(гусеница</a:t>
            </a:r>
            <a:r>
              <a:rPr lang="ru-RU" i="1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i="1" dirty="0" smtClean="0">
                <a:solidFill>
                  <a:schemeClr val="bg1"/>
                </a:solidFill>
              </a:rPr>
              <a:t>Он </a:t>
            </a:r>
            <a:r>
              <a:rPr lang="ru-RU" i="1" dirty="0">
                <a:solidFill>
                  <a:schemeClr val="bg1"/>
                </a:solidFill>
              </a:rPr>
              <a:t>летает стаей белой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И </a:t>
            </a:r>
            <a:r>
              <a:rPr lang="ru-RU" i="1" dirty="0">
                <a:solidFill>
                  <a:schemeClr val="bg1"/>
                </a:solidFill>
              </a:rPr>
              <a:t>сверкает на лету.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Он </a:t>
            </a:r>
            <a:r>
              <a:rPr lang="ru-RU" i="1" dirty="0">
                <a:solidFill>
                  <a:schemeClr val="bg1"/>
                </a:solidFill>
              </a:rPr>
              <a:t>звездой прохладной тает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На </a:t>
            </a:r>
            <a:r>
              <a:rPr lang="ru-RU" i="1" dirty="0">
                <a:solidFill>
                  <a:schemeClr val="bg1"/>
                </a:solidFill>
              </a:rPr>
              <a:t>ладонях и во рту.(сне</a:t>
            </a:r>
            <a:r>
              <a:rPr lang="ru-RU" b="1" i="1" dirty="0">
                <a:solidFill>
                  <a:schemeClr val="bg1"/>
                </a:solidFill>
              </a:rPr>
              <a:t>г</a:t>
            </a:r>
            <a:r>
              <a:rPr lang="ru-RU" i="1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Морковка </a:t>
            </a:r>
            <a:r>
              <a:rPr lang="ru-RU" i="1" dirty="0">
                <a:solidFill>
                  <a:schemeClr val="bg1"/>
                </a:solidFill>
              </a:rPr>
              <a:t>бела	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     Всю </a:t>
            </a:r>
            <a:r>
              <a:rPr lang="ru-RU" i="1" dirty="0">
                <a:solidFill>
                  <a:schemeClr val="bg1"/>
                </a:solidFill>
              </a:rPr>
              <a:t>зиму росла,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 Солнышко </a:t>
            </a:r>
            <a:r>
              <a:rPr lang="ru-RU" i="1" dirty="0">
                <a:solidFill>
                  <a:schemeClr val="bg1"/>
                </a:solidFill>
              </a:rPr>
              <a:t>пригрело –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 Всю </a:t>
            </a:r>
            <a:r>
              <a:rPr lang="ru-RU" i="1" dirty="0">
                <a:solidFill>
                  <a:schemeClr val="bg1"/>
                </a:solidFill>
              </a:rPr>
              <a:t>морковку съело.(</a:t>
            </a:r>
            <a:r>
              <a:rPr lang="ru-RU" i="1" dirty="0" smtClean="0">
                <a:solidFill>
                  <a:schemeClr val="bg1"/>
                </a:solidFill>
              </a:rPr>
              <a:t>с</a:t>
            </a:r>
            <a:r>
              <a:rPr lang="ru-RU" b="1" i="1" dirty="0" smtClean="0">
                <a:solidFill>
                  <a:schemeClr val="bg1"/>
                </a:solidFill>
              </a:rPr>
              <a:t>о</a:t>
            </a:r>
            <a:r>
              <a:rPr lang="ru-RU" i="1" dirty="0" smtClean="0">
                <a:solidFill>
                  <a:schemeClr val="bg1"/>
                </a:solidFill>
              </a:rPr>
              <a:t>сулька)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Documents and Settings\Admin\Рабочий стол\фотографии загадки\folder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7" y="2500306"/>
            <a:ext cx="2891245" cy="2928958"/>
          </a:xfrm>
          <a:prstGeom prst="rect">
            <a:avLst/>
          </a:prstGeom>
          <a:noFill/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6000" i="1" dirty="0" smtClean="0">
                <a:solidFill>
                  <a:schemeClr val="bg1"/>
                </a:solidFill>
              </a:rPr>
              <a:t>Он ходит, голову задрав,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6000" i="1" dirty="0" smtClean="0">
                <a:solidFill>
                  <a:schemeClr val="bg1"/>
                </a:solidFill>
              </a:rPr>
              <a:t>    Не потому, что важный граф.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6000" i="1" dirty="0" smtClean="0">
                <a:solidFill>
                  <a:schemeClr val="bg1"/>
                </a:solidFill>
              </a:rPr>
              <a:t>    Не потому, что гордый нрав,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6000" i="1" dirty="0" smtClean="0">
                <a:solidFill>
                  <a:schemeClr val="bg1"/>
                </a:solidFill>
              </a:rPr>
              <a:t>    А потому, что он.... (</a:t>
            </a:r>
            <a:r>
              <a:rPr lang="ru-RU" sz="6000" b="1" i="1" dirty="0" smtClean="0">
                <a:solidFill>
                  <a:schemeClr val="bg1"/>
                </a:solidFill>
              </a:rPr>
              <a:t>жи</a:t>
            </a:r>
            <a:r>
              <a:rPr lang="ru-RU" sz="6000" i="1" dirty="0" smtClean="0">
                <a:solidFill>
                  <a:schemeClr val="bg1"/>
                </a:solidFill>
              </a:rPr>
              <a:t>раф)</a:t>
            </a:r>
            <a:r>
              <a:rPr lang="ru-RU" sz="60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ru-RU" sz="6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6000" i="1" dirty="0" smtClean="0">
                <a:solidFill>
                  <a:schemeClr val="bg1"/>
                </a:solidFill>
              </a:rPr>
              <a:t>Груз тяжелый подхвачу, 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6000" i="1" dirty="0" smtClean="0">
                <a:solidFill>
                  <a:schemeClr val="bg1"/>
                </a:solidFill>
              </a:rPr>
              <a:t>     Где прикажут - положу, 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6000" i="1" dirty="0" smtClean="0">
                <a:solidFill>
                  <a:schemeClr val="bg1"/>
                </a:solidFill>
              </a:rPr>
              <a:t>     Человеку я служу. (под</a:t>
            </a:r>
            <a:r>
              <a:rPr lang="ru-RU" sz="6000" b="1" i="1" dirty="0" smtClean="0">
                <a:solidFill>
                  <a:schemeClr val="bg1"/>
                </a:solidFill>
              </a:rPr>
              <a:t>ъ</a:t>
            </a:r>
            <a:r>
              <a:rPr lang="ru-RU" sz="6000" i="1" dirty="0" smtClean="0">
                <a:solidFill>
                  <a:schemeClr val="bg1"/>
                </a:solidFill>
              </a:rPr>
              <a:t>емный кран)</a:t>
            </a:r>
          </a:p>
          <a:p>
            <a:pPr>
              <a:buNone/>
            </a:pPr>
            <a:endParaRPr lang="ru-RU" sz="6000" i="1" dirty="0" smtClean="0">
              <a:solidFill>
                <a:schemeClr val="bg1"/>
              </a:solidFill>
            </a:endParaRPr>
          </a:p>
          <a:p>
            <a:r>
              <a:rPr lang="ru-RU" sz="6000" i="1" dirty="0" smtClean="0">
                <a:solidFill>
                  <a:schemeClr val="bg1"/>
                </a:solidFill>
              </a:rPr>
              <a:t>Волшебник – маг,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6000" i="1" dirty="0" smtClean="0">
                <a:solidFill>
                  <a:schemeClr val="bg1"/>
                </a:solidFill>
              </a:rPr>
              <a:t>     Знамя - …(флаг).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6000" i="1" dirty="0" smtClean="0">
                <a:solidFill>
                  <a:schemeClr val="bg1"/>
                </a:solidFill>
              </a:rPr>
              <a:t>     Шум – грохот,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6000" i="1" dirty="0" smtClean="0">
                <a:solidFill>
                  <a:schemeClr val="bg1"/>
                </a:solidFill>
              </a:rPr>
              <a:t>     Смех - …(хохот).</a:t>
            </a:r>
            <a:endParaRPr lang="ru-RU" sz="6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098" name="Picture 2" descr="C:\Documents and Settings\Admin\Рабочий стол\фотографии загадки\загад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500438"/>
            <a:ext cx="2676664" cy="2833194"/>
          </a:xfrm>
          <a:prstGeom prst="rect">
            <a:avLst/>
          </a:prstGeom>
          <a:noFill/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/>
              <a:t>Загадки для развития и обогащения словаря детей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Из – под снега расцветает,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Раньше всех весну встречает.(подснежник)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На березе я жил,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Дед украл и квасу налил. (туесок)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Не зверушка, не летаешь, а по коврику скользишь и курсором управляешь.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Ты – компьютерная... (мышь)</a:t>
            </a:r>
            <a:r>
              <a:rPr lang="ru-RU" i="1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 descr="C:\Documents and Settings\Admin\Рабочий стол\фотографии загадки\article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7" y="4214818"/>
            <a:ext cx="1643074" cy="206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b="1" dirty="0"/>
              <a:t>Загадки для эмоциональной разгрузки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37814"/>
          </a:xfrm>
        </p:spPr>
        <p:txBody>
          <a:bodyPr/>
          <a:lstStyle/>
          <a:p>
            <a:pPr lvl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Загадки-обманки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i="1" dirty="0" smtClean="0">
                <a:solidFill>
                  <a:schemeClr val="bg1"/>
                </a:solidFill>
              </a:rPr>
              <a:t>    </a:t>
            </a:r>
            <a:r>
              <a:rPr lang="ru-RU" b="1" i="1" dirty="0" smtClean="0">
                <a:solidFill>
                  <a:schemeClr val="bg1"/>
                </a:solidFill>
              </a:rPr>
              <a:t>С пальмы вниз, на пальму снова ловко прыгает… обезьяна. </a:t>
            </a:r>
          </a:p>
          <a:p>
            <a:pPr>
              <a:buFont typeface="Wingdings" pitchFamily="2" charset="2"/>
              <a:buChar char="q"/>
            </a:pPr>
            <a:r>
              <a:rPr lang="ru-RU" b="1" i="1" dirty="0" smtClean="0">
                <a:solidFill>
                  <a:schemeClr val="bg1"/>
                </a:solidFill>
              </a:rPr>
              <a:t>Кто любит по ветвям носиться? Конечно, рыжая ... белка.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b="1" i="1" dirty="0" smtClean="0">
                <a:solidFill>
                  <a:schemeClr val="bg1"/>
                </a:solidFill>
              </a:rPr>
              <a:t>   Дочерей и сыновей учит хрюкать… свинья. 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 descr="C:\Documents and Settings\Admin\Рабочий стол\фотографии загадки\учитель и загадки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4357694"/>
            <a:ext cx="2190493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100" b="1" dirty="0"/>
              <a:t>Загадки для контроля знаний, умений и навыков при самостоятельной работе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Красный сапог в землю врос. (свёкла)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От цветка к цветку </a:t>
            </a:r>
            <a:r>
              <a:rPr lang="ru-RU" b="1" i="1" dirty="0" err="1" smtClean="0">
                <a:solidFill>
                  <a:schemeClr val="bg1"/>
                </a:solidFill>
              </a:rPr>
              <a:t>порха</a:t>
            </a:r>
            <a:r>
              <a:rPr lang="ru-RU" b="1" i="1" dirty="0" smtClean="0">
                <a:solidFill>
                  <a:schemeClr val="bg1"/>
                </a:solidFill>
              </a:rPr>
              <a:t>…т,</a:t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ru-RU" b="1" i="1" dirty="0" smtClean="0">
                <a:solidFill>
                  <a:schemeClr val="bg1"/>
                </a:solidFill>
              </a:rPr>
              <a:t>Утомится, отдыха…т.(бабочка)</a:t>
            </a:r>
          </a:p>
          <a:p>
            <a:pPr lvl="0"/>
            <a:r>
              <a:rPr lang="ru-RU" b="1" i="1" dirty="0" smtClean="0">
                <a:solidFill>
                  <a:schemeClr val="bg1"/>
                </a:solidFill>
              </a:rPr>
              <a:t>Два брата через грядку смотрят,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да никогда не сойдутся.(глаза)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Летит пуля, жужжит,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Я вбок, она за мной.(жук) 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Идет детина,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Несет выше себя дубину.(кот)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C:\Documents and Settings\Admin\Рабочий стол\фотографии загадки\думающий мальчик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12" y="3214686"/>
            <a:ext cx="203517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800" b="1" dirty="0"/>
              <a:t>Интеллектуально развивающие игры в загадках 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311781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Легко дыша в моей тени, меня ты летом часто хвалишь,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Но буквы переставь мои и целый лес ты мною свалишь. (липа – пила)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Начало – голос птицы,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Конец – на дне пруда,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А целое - в музее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Найдете без труда. (кар – тина)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Известное я блюдо, когда прибавишь «М»,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Летать, жужжать я буду, надоедая всем. (уха – муха)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C:\Documents and Settings\Admin\Рабочий стол\фотографии загадки\кубик - рубик_XL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074" y="2571744"/>
            <a:ext cx="2038350" cy="152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lvl="0" algn="ctr"/>
            <a:r>
              <a:rPr lang="ru-RU" b="1" dirty="0" smtClean="0">
                <a:solidFill>
                  <a:schemeClr val="bg1"/>
                </a:solidFill>
              </a:rPr>
              <a:t>Расшифровать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пословицу: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Красна девица сидит в темнице, коса на улице.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Краб’ – С над Е в И – царь’’ – сито’’ – ДИТ в Т – ’ ремни – Ц – ‘щека’ – оса на У – лицо’ – Е.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lvl="0" algn="ctr"/>
            <a:r>
              <a:rPr lang="ru-RU" b="1" dirty="0" smtClean="0">
                <a:solidFill>
                  <a:schemeClr val="bg1"/>
                </a:solidFill>
              </a:rPr>
              <a:t>Загадки-шутки: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i="1" dirty="0" smtClean="0">
                <a:solidFill>
                  <a:schemeClr val="bg1"/>
                </a:solidFill>
              </a:rPr>
              <a:t>Есть ли ноги у газеты, книги? (наверное, есть: ведь говорят иногда, что он взял книгу (газету) верх ногами) 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Назовите слово, в котором 40 гласных.(сорока)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C:\Documents and Settings\Admin\Рабочий стол\фотографии загадки\лежащий мальчик_1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84" y="2786058"/>
            <a:ext cx="2028825" cy="127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Цель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chemeClr val="bg1"/>
                </a:solidFill>
              </a:rPr>
              <a:t>Стимулирование развития интеллектуально-творческого потенциала младшего школьника через развитие и совершенствование исследовательских способностей и навыков исследовательского поведения.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50019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Притча по </a:t>
            </a:r>
            <a:r>
              <a:rPr lang="ru-RU" b="1" dirty="0" smtClean="0">
                <a:solidFill>
                  <a:schemeClr val="bg1"/>
                </a:solidFill>
              </a:rPr>
              <a:t>случаю</a:t>
            </a:r>
            <a:r>
              <a:rPr lang="ru-RU" dirty="0"/>
              <a:t/>
            </a:r>
            <a:br>
              <a:rPr lang="ru-RU" dirty="0"/>
            </a:b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7343804" cy="2428892"/>
          </a:xfrm>
        </p:spPr>
        <p:txBody>
          <a:bodyPr>
            <a:normAutofit/>
          </a:bodyPr>
          <a:lstStyle/>
          <a:p>
            <a:r>
              <a:rPr lang="ru-RU" b="1" dirty="0" smtClean="0"/>
              <a:t>  </a:t>
            </a:r>
            <a:r>
              <a:rPr lang="ru-RU" sz="2800" b="1" dirty="0" smtClean="0">
                <a:solidFill>
                  <a:schemeClr val="bg1"/>
                </a:solidFill>
              </a:rPr>
              <a:t>«Это невозможно!» - сказала Причина. 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«Это безрассудство!» - заметил Опыт. 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   «Это бесполезно!» - отрезала Гордость.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«Попробуй…»          - шепнула Мечта.</a:t>
            </a:r>
          </a:p>
        </p:txBody>
      </p:sp>
      <p:pic>
        <p:nvPicPr>
          <p:cNvPr id="5" name="Picture 2" descr="C:\Documents and Settings\Admin\Рабочий стол\воспитани е\рисунки из интернета\рисунки книг\images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43504" y="3786190"/>
            <a:ext cx="2633665" cy="2366965"/>
          </a:xfrm>
          <a:prstGeom prst="rect">
            <a:avLst/>
          </a:prstGeom>
          <a:noFill/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664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Загадка</a:t>
            </a:r>
            <a:r>
              <a:rPr lang="ru-RU" dirty="0" smtClean="0">
                <a:solidFill>
                  <a:schemeClr val="bg1"/>
                </a:solidFill>
              </a:rPr>
              <a:t> - это иносказательное описание, в котором мы изображаем одну сущность при помощи другой, имеющей с первой какое-либо сходство, пусть даже небольшое, в отдельных деталях.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Художественные приемы, лежащие в основе загадок: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- метафора- олицетворение, овеществление;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- описание признаков предмета или явления;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- прямо поставленный вопрос;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- эпитет;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- сравнение.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>
                <a:solidFill>
                  <a:schemeClr val="bg1"/>
                </a:solidFill>
              </a:rPr>
              <a:t>Минутка творчества с загадками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Алгоритм составления метафор</a:t>
            </a:r>
            <a:endParaRPr lang="ru-RU" sz="3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1. Что? (Выбрать объект)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2.Что делает? (Назвать действия объекта).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3. На что похож?( выбрать другой объект, совершающий такое же действие)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4. Где? (назвать место, где обычно находится первый объект или происходит действие)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5. Пункт 4 (Прилагательное) + Пункт 3 (существительное)= метафора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Детские метафоры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Думающий грецкий орех – мозг человека.</a:t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ru-RU" b="1" i="1" dirty="0" smtClean="0">
                <a:solidFill>
                  <a:schemeClr val="bg1"/>
                </a:solidFill>
              </a:rPr>
              <a:t>Живая мышеловка – лиса.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Синий пловец – кит.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Дом для фильмов – телевизор.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Домашний ёжик – кактус.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Горячий корабль – утюг.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Несъедобное липкое молоко – клей.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Режущий клюв – ножницы.</a:t>
            </a:r>
          </a:p>
          <a:p>
            <a:endParaRPr lang="ru-RU" dirty="0"/>
          </a:p>
        </p:txBody>
      </p:sp>
      <p:pic>
        <p:nvPicPr>
          <p:cNvPr id="5" name="Рисунок 4" descr="C:\Documents and Settings\Admin\Рабочий стол\фотографии загадки\ребенок на книгеF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000372"/>
            <a:ext cx="15763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Алгоритм для составления загадок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1.Форма: монолог или   описание.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2.Приём: сравнение: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-по размеру;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по форме;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по цвету;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- по действию;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С каким предметом можно сравнить?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3. Слова-помощники: как, словно, будто.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4.Составление предложения, в котором сравниваете с уже названными предметами.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5.Соединение слов в предложения, а предложения в короткий текст.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6.Использование ритма и рифмы.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>
                <a:solidFill>
                  <a:schemeClr val="bg1"/>
                </a:solidFill>
              </a:rPr>
              <a:t>Детские загадки с метафорами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Этот веер цветы опыляет,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Он палитру  напоминает.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Машет крыльями слегка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И похож на мотылька.(бабочка)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 На зиму комок  меняет мех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И боится  очень всех.(заяц)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chemeClr val="bg1"/>
                </a:solidFill>
              </a:rPr>
              <a:t>В домике резвятся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Разноцветные пловцы.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Живой кинотеатр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Демонстрируют жильцы.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(рыбки в аквариуме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 descr="C:\Documents and Settings\Admin\Рабочий стол\бабочка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2198" y="1714488"/>
            <a:ext cx="171451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заяц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072198" y="3143248"/>
            <a:ext cx="1742084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рыбки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2198" y="4786322"/>
            <a:ext cx="1736725" cy="1302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Алгоритмы составления загадок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(по ТРИЗ)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по предмету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1700" b="1" dirty="0" smtClean="0">
                <a:solidFill>
                  <a:schemeClr val="bg1"/>
                </a:solidFill>
              </a:rPr>
              <a:t>1.Выбрать объект.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bg1"/>
                </a:solidFill>
              </a:rPr>
              <a:t>2.Ответить на вопрос: на что похож объект? (Всего 3-4 сравнения.) 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bg1"/>
                </a:solidFill>
              </a:rPr>
              <a:t>3.Ответить на вопрос: чем отличается? 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bg1"/>
                </a:solidFill>
              </a:rPr>
              <a:t>4.Вставить слова-связки «как…», «…но не…». 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bg1"/>
                </a:solidFill>
              </a:rPr>
              <a:t>5.Прочитать готовую загадку.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по признакам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1.Выбрать объект.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2.Ответить на вопрос: какой?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3.Ответить на вопрос: что такое же?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4.Вставить слова – связки «…но не».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5.Прочитать готовую загадку. </a:t>
            </a:r>
          </a:p>
          <a:p>
            <a:pPr algn="ctr"/>
            <a:r>
              <a:rPr lang="ru-RU" sz="2200" b="1" dirty="0" smtClean="0">
                <a:solidFill>
                  <a:schemeClr val="bg1"/>
                </a:solidFill>
              </a:rPr>
              <a:t>по действиям</a:t>
            </a:r>
            <a:endParaRPr lang="ru-RU" sz="2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1900" b="1" dirty="0" smtClean="0">
                <a:solidFill>
                  <a:schemeClr val="bg1"/>
                </a:solidFill>
              </a:rPr>
              <a:t>1.Выбрать объект. </a:t>
            </a:r>
          </a:p>
          <a:p>
            <a:pPr>
              <a:buNone/>
            </a:pPr>
            <a:r>
              <a:rPr lang="ru-RU" sz="1900" b="1" dirty="0" smtClean="0">
                <a:solidFill>
                  <a:schemeClr val="bg1"/>
                </a:solidFill>
              </a:rPr>
              <a:t>2. Ответить на вопрос: что делает?  </a:t>
            </a:r>
          </a:p>
          <a:p>
            <a:pPr>
              <a:buNone/>
            </a:pPr>
            <a:r>
              <a:rPr lang="ru-RU" sz="1900" b="1" dirty="0" smtClean="0">
                <a:solidFill>
                  <a:schemeClr val="bg1"/>
                </a:solidFill>
              </a:rPr>
              <a:t>3.Ответить на вопрос: кто (что) делает такое же?</a:t>
            </a:r>
          </a:p>
          <a:p>
            <a:pPr>
              <a:buNone/>
            </a:pPr>
            <a:r>
              <a:rPr lang="ru-RU" sz="1900" b="1" dirty="0" smtClean="0">
                <a:solidFill>
                  <a:schemeClr val="bg1"/>
                </a:solidFill>
              </a:rPr>
              <a:t>4.Вставить слова – связки «…но не» или «а не». </a:t>
            </a:r>
          </a:p>
          <a:p>
            <a:pPr>
              <a:buNone/>
            </a:pPr>
            <a:r>
              <a:rPr lang="ru-RU" sz="1900" b="1" dirty="0" smtClean="0">
                <a:solidFill>
                  <a:schemeClr val="bg1"/>
                </a:solidFill>
              </a:rPr>
              <a:t>5. Прочитать готовую загадку.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TC103457485[[fn=Сетка]]</Template>
  <TotalTime>565</TotalTime>
  <Words>1305</Words>
  <Application>Microsoft Office PowerPoint</Application>
  <PresentationFormat>Экран (4:3)</PresentationFormat>
  <Paragraphs>310</Paragraphs>
  <Slides>30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9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Тема исследовательской деятельности</vt:lpstr>
      <vt:lpstr>Цель</vt:lpstr>
      <vt:lpstr>Презентация PowerPoint</vt:lpstr>
      <vt:lpstr> Минутка творчества с загадками </vt:lpstr>
      <vt:lpstr>Детские метафоры</vt:lpstr>
      <vt:lpstr>Алгоритм для составления загадок </vt:lpstr>
      <vt:lpstr>  Детские загадки с метафорами </vt:lpstr>
      <vt:lpstr>Алгоритмы составления загадок  (по ТРИЗ)   </vt:lpstr>
      <vt:lpstr>  По предметам  </vt:lpstr>
      <vt:lpstr>По признакам </vt:lpstr>
      <vt:lpstr>По действиям</vt:lpstr>
      <vt:lpstr>Детские ребусы</vt:lpstr>
      <vt:lpstr>Детские загадки наоборот </vt:lpstr>
      <vt:lpstr>Восстановление загадки </vt:lpstr>
      <vt:lpstr>Шифровка загадок</vt:lpstr>
      <vt:lpstr>Детские кроссворды</vt:lpstr>
      <vt:lpstr>Презентация PowerPoint</vt:lpstr>
      <vt:lpstr> </vt:lpstr>
      <vt:lpstr>Загадки для создания ситуации успеха </vt:lpstr>
      <vt:lpstr>Загадки для создания проблемной ситуации</vt:lpstr>
      <vt:lpstr>Загадки для сосредоточения внимания учащихся на каком-то изученном понятии, предмете, слове и т.д. при знакомстве с новым материалом </vt:lpstr>
      <vt:lpstr>Загадки для отработки навыка правописания слов, закрепления изученного материала </vt:lpstr>
      <vt:lpstr>Презентация PowerPoint</vt:lpstr>
      <vt:lpstr>Загадки для развития и обогащения словаря детей  </vt:lpstr>
      <vt:lpstr>Загадки для эмоциональной разгрузки </vt:lpstr>
      <vt:lpstr>Загадки для контроля знаний, умений и навыков при самостоятельной работе </vt:lpstr>
      <vt:lpstr>Интеллектуально развивающие игры в загадках  </vt:lpstr>
      <vt:lpstr>Презентация PowerPoint</vt:lpstr>
      <vt:lpstr>Притча по случаю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Admin2</cp:lastModifiedBy>
  <cp:revision>69</cp:revision>
  <dcterms:created xsi:type="dcterms:W3CDTF">2013-05-17T08:01:11Z</dcterms:created>
  <dcterms:modified xsi:type="dcterms:W3CDTF">2014-03-25T13:15:46Z</dcterms:modified>
</cp:coreProperties>
</file>