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22" r:id="rId2"/>
    <p:sldId id="328" r:id="rId3"/>
    <p:sldId id="327" r:id="rId4"/>
    <p:sldId id="333" r:id="rId5"/>
    <p:sldId id="304" r:id="rId6"/>
    <p:sldId id="306" r:id="rId7"/>
    <p:sldId id="329" r:id="rId8"/>
    <p:sldId id="330" r:id="rId9"/>
    <p:sldId id="331" r:id="rId10"/>
    <p:sldId id="332" r:id="rId11"/>
    <p:sldId id="323" r:id="rId12"/>
    <p:sldId id="334" r:id="rId13"/>
    <p:sldId id="336" r:id="rId14"/>
    <p:sldId id="335" r:id="rId15"/>
    <p:sldId id="326" r:id="rId16"/>
    <p:sldId id="33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5E21"/>
    <a:srgbClr val="945A20"/>
    <a:srgbClr val="990000"/>
    <a:srgbClr val="16684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02BFD-6461-426E-805B-5CCE43AAE1F2}" type="doc">
      <dgm:prSet loTypeId="urn:microsoft.com/office/officeart/2005/8/layout/pyramid2" loCatId="pyramid" qsTypeId="urn:microsoft.com/office/officeart/2005/8/quickstyle/3d7" qsCatId="3D" csTypeId="urn:microsoft.com/office/officeart/2005/8/colors/accent3_5" csCatId="accent3" phldr="1"/>
      <dgm:spPr/>
    </dgm:pt>
    <dgm:pt modelId="{650AE9D9-2BA1-4ED2-ACD2-F1619694059A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Метод зрительных ассоциаций</a:t>
          </a:r>
          <a:endParaRPr lang="ru-RU" sz="2400" b="1" dirty="0"/>
        </a:p>
      </dgm:t>
    </dgm:pt>
    <dgm:pt modelId="{27AE5F41-001F-4F03-AAF4-C12528886A8B}" type="parTrans" cxnId="{57156AD2-7A28-4BB0-A2BC-02B70E2FA000}">
      <dgm:prSet/>
      <dgm:spPr/>
      <dgm:t>
        <a:bodyPr/>
        <a:lstStyle/>
        <a:p>
          <a:endParaRPr lang="ru-RU"/>
        </a:p>
      </dgm:t>
    </dgm:pt>
    <dgm:pt modelId="{42010057-EEAD-4B61-8C02-BFC50D614F13}" type="sibTrans" cxnId="{57156AD2-7A28-4BB0-A2BC-02B70E2FA000}">
      <dgm:prSet/>
      <dgm:spPr/>
      <dgm:t>
        <a:bodyPr/>
        <a:lstStyle/>
        <a:p>
          <a:endParaRPr lang="ru-RU"/>
        </a:p>
      </dgm:t>
    </dgm:pt>
    <dgm:pt modelId="{2B51524E-EC01-4A1D-A722-6662E3AFAAC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Метод звуковых ассоциаций</a:t>
          </a:r>
          <a:endParaRPr lang="ru-RU" sz="2400" b="1" dirty="0"/>
        </a:p>
      </dgm:t>
    </dgm:pt>
    <dgm:pt modelId="{A21675CE-9777-4975-BF38-7C0A4779CAAE}" type="parTrans" cxnId="{3A9659D2-97B0-417D-BA84-ACC4418261CE}">
      <dgm:prSet/>
      <dgm:spPr/>
      <dgm:t>
        <a:bodyPr/>
        <a:lstStyle/>
        <a:p>
          <a:endParaRPr lang="ru-RU"/>
        </a:p>
      </dgm:t>
    </dgm:pt>
    <dgm:pt modelId="{46A84856-C045-44ED-BD62-2CFDA6E98B09}" type="sibTrans" cxnId="{3A9659D2-97B0-417D-BA84-ACC4418261CE}">
      <dgm:prSet/>
      <dgm:spPr/>
      <dgm:t>
        <a:bodyPr/>
        <a:lstStyle/>
        <a:p>
          <a:endParaRPr lang="ru-RU"/>
        </a:p>
      </dgm:t>
    </dgm:pt>
    <dgm:pt modelId="{A0574206-E965-4DE2-9397-7923E78EB1B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200" dirty="0" smtClean="0"/>
        </a:p>
        <a:p>
          <a:r>
            <a:rPr lang="ru-RU" sz="2400" b="1" dirty="0" smtClean="0"/>
            <a:t>Рифмованные стихи</a:t>
          </a:r>
        </a:p>
        <a:p>
          <a:endParaRPr lang="ru-RU" sz="1200" dirty="0"/>
        </a:p>
      </dgm:t>
    </dgm:pt>
    <dgm:pt modelId="{B2742CC3-0D0C-4DD8-A192-67F6679D417B}" type="parTrans" cxnId="{D74B64D6-E441-49D4-BD06-A1A91C0DB1BC}">
      <dgm:prSet/>
      <dgm:spPr/>
      <dgm:t>
        <a:bodyPr/>
        <a:lstStyle/>
        <a:p>
          <a:endParaRPr lang="ru-RU"/>
        </a:p>
      </dgm:t>
    </dgm:pt>
    <dgm:pt modelId="{4CFCBA37-6E74-4A28-9B96-C3CB2CAFA3CB}" type="sibTrans" cxnId="{D74B64D6-E441-49D4-BD06-A1A91C0DB1BC}">
      <dgm:prSet/>
      <dgm:spPr/>
      <dgm:t>
        <a:bodyPr/>
        <a:lstStyle/>
        <a:p>
          <a:endParaRPr lang="ru-RU"/>
        </a:p>
      </dgm:t>
    </dgm:pt>
    <dgm:pt modelId="{728C8359-B985-4A48-9D05-203115F77450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Этимологический анализ слов</a:t>
          </a:r>
          <a:endParaRPr lang="ru-RU" sz="2400" b="1" dirty="0"/>
        </a:p>
      </dgm:t>
    </dgm:pt>
    <dgm:pt modelId="{BF91D6FA-F8DF-4C71-A9C1-EF828C641ABB}" type="parTrans" cxnId="{16E2F550-061E-4306-9947-70A0CA4BCD85}">
      <dgm:prSet/>
      <dgm:spPr/>
      <dgm:t>
        <a:bodyPr/>
        <a:lstStyle/>
        <a:p>
          <a:endParaRPr lang="ru-RU"/>
        </a:p>
      </dgm:t>
    </dgm:pt>
    <dgm:pt modelId="{939E31FA-0EA9-4D9B-B281-E106111994C8}" type="sibTrans" cxnId="{16E2F550-061E-4306-9947-70A0CA4BCD85}">
      <dgm:prSet/>
      <dgm:spPr/>
      <dgm:t>
        <a:bodyPr/>
        <a:lstStyle/>
        <a:p>
          <a:endParaRPr lang="ru-RU"/>
        </a:p>
      </dgm:t>
    </dgm:pt>
    <dgm:pt modelId="{32A06EA0-E3F5-4CF3-AE66-F8801D68FFA1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Метод «Проба пера»</a:t>
          </a:r>
          <a:endParaRPr lang="ru-RU" sz="2400" b="1" dirty="0"/>
        </a:p>
      </dgm:t>
    </dgm:pt>
    <dgm:pt modelId="{B9F2BDC4-4AE8-48BF-A768-48B9160DB4DD}" type="parTrans" cxnId="{39ACD6C4-1A4B-48BB-BC88-D1FD835EA5B9}">
      <dgm:prSet/>
      <dgm:spPr/>
      <dgm:t>
        <a:bodyPr/>
        <a:lstStyle/>
        <a:p>
          <a:endParaRPr lang="ru-RU"/>
        </a:p>
      </dgm:t>
    </dgm:pt>
    <dgm:pt modelId="{CBB22720-2163-4E38-8D78-93C00A07B154}" type="sibTrans" cxnId="{39ACD6C4-1A4B-48BB-BC88-D1FD835EA5B9}">
      <dgm:prSet/>
      <dgm:spPr/>
      <dgm:t>
        <a:bodyPr/>
        <a:lstStyle/>
        <a:p>
          <a:endParaRPr lang="ru-RU"/>
        </a:p>
      </dgm:t>
    </dgm:pt>
    <dgm:pt modelId="{550D678C-A1F4-493A-877F-F6EFA2E550CD}" type="pres">
      <dgm:prSet presAssocID="{A0F02BFD-6461-426E-805B-5CCE43AAE1F2}" presName="compositeShape" presStyleCnt="0">
        <dgm:presLayoutVars>
          <dgm:dir/>
          <dgm:resizeHandles/>
        </dgm:presLayoutVars>
      </dgm:prSet>
      <dgm:spPr/>
    </dgm:pt>
    <dgm:pt modelId="{F19501D6-2F1C-447C-AC5C-BC15EED6F4EC}" type="pres">
      <dgm:prSet presAssocID="{A0F02BFD-6461-426E-805B-5CCE43AAE1F2}" presName="pyramid" presStyleLbl="node1" presStyleIdx="0" presStyleCnt="1" custScaleX="114007" custScaleY="89831" custLinFactNeighborX="-2015" custLinFactNeighborY="1695"/>
      <dgm:spPr>
        <a:ln>
          <a:solidFill>
            <a:schemeClr val="accent6">
              <a:lumMod val="75000"/>
            </a:schemeClr>
          </a:solidFill>
        </a:ln>
      </dgm:spPr>
    </dgm:pt>
    <dgm:pt modelId="{5C8CCE0E-63C3-4DB1-938A-4EBA38082787}" type="pres">
      <dgm:prSet presAssocID="{A0F02BFD-6461-426E-805B-5CCE43AAE1F2}" presName="theList" presStyleCnt="0"/>
      <dgm:spPr/>
    </dgm:pt>
    <dgm:pt modelId="{57E01BE1-F9FB-4B8F-B218-8F4CC1B3D0D2}" type="pres">
      <dgm:prSet presAssocID="{650AE9D9-2BA1-4ED2-ACD2-F1619694059A}" presName="aNode" presStyleLbl="fgAcc1" presStyleIdx="0" presStyleCnt="5" custScaleX="174039" custLinFactNeighborX="21505" custLinFactNeighborY="42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FA19B-D9B5-4F50-B2BC-FF3F22E617F0}" type="pres">
      <dgm:prSet presAssocID="{650AE9D9-2BA1-4ED2-ACD2-F1619694059A}" presName="aSpace" presStyleCnt="0"/>
      <dgm:spPr/>
    </dgm:pt>
    <dgm:pt modelId="{7AE1EE08-1445-401E-9A5E-5DDCC9037417}" type="pres">
      <dgm:prSet presAssocID="{2B51524E-EC01-4A1D-A722-6662E3AFAACE}" presName="aNode" presStyleLbl="fgAcc1" presStyleIdx="1" presStyleCnt="5" custScaleX="173454" custScaleY="109356" custLinFactY="236366" custLinFactNeighborX="13044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C90AC-49CC-4D1E-BC64-7DCEEB1272E4}" type="pres">
      <dgm:prSet presAssocID="{2B51524E-EC01-4A1D-A722-6662E3AFAACE}" presName="aSpace" presStyleCnt="0"/>
      <dgm:spPr/>
    </dgm:pt>
    <dgm:pt modelId="{60E822C2-59CD-4E96-8B61-06470A921078}" type="pres">
      <dgm:prSet presAssocID="{A0574206-E965-4DE2-9397-7923E78EB1B0}" presName="aNode" presStyleLbl="fgAcc1" presStyleIdx="2" presStyleCnt="5" custScaleX="171398" custScaleY="105037" custLinFactY="-85812" custLinFactNeighborX="161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62E80-BC52-4732-B8A5-FDB1CABA538F}" type="pres">
      <dgm:prSet presAssocID="{A0574206-E965-4DE2-9397-7923E78EB1B0}" presName="aSpace" presStyleCnt="0"/>
      <dgm:spPr/>
    </dgm:pt>
    <dgm:pt modelId="{1AA8B439-A76D-42A7-AB29-10A7A6629407}" type="pres">
      <dgm:prSet presAssocID="{32A06EA0-E3F5-4CF3-AE66-F8801D68FFA1}" presName="aNode" presStyleLbl="fgAcc1" presStyleIdx="3" presStyleCnt="5" custScaleX="174039" custLinFactY="-73182" custLinFactNeighborX="1125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FF6FE-795D-4D99-8BF1-B5694EC2161C}" type="pres">
      <dgm:prSet presAssocID="{32A06EA0-E3F5-4CF3-AE66-F8801D68FFA1}" presName="aSpace" presStyleCnt="0"/>
      <dgm:spPr/>
    </dgm:pt>
    <dgm:pt modelId="{1F9CF0E9-FA20-46CF-A271-7C6EC1080548}" type="pres">
      <dgm:prSet presAssocID="{728C8359-B985-4A48-9D05-203115F77450}" presName="aNode" presStyleLbl="fgAcc1" presStyleIdx="4" presStyleCnt="5" custScaleX="170671" custScaleY="115607" custLinFactY="39641" custLinFactNeighborX="137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E9271-E48E-48A1-9B5E-35F1D8B4620D}" type="pres">
      <dgm:prSet presAssocID="{728C8359-B985-4A48-9D05-203115F77450}" presName="aSpace" presStyleCnt="0"/>
      <dgm:spPr/>
    </dgm:pt>
  </dgm:ptLst>
  <dgm:cxnLst>
    <dgm:cxn modelId="{39ACD6C4-1A4B-48BB-BC88-D1FD835EA5B9}" srcId="{A0F02BFD-6461-426E-805B-5CCE43AAE1F2}" destId="{32A06EA0-E3F5-4CF3-AE66-F8801D68FFA1}" srcOrd="3" destOrd="0" parTransId="{B9F2BDC4-4AE8-48BF-A768-48B9160DB4DD}" sibTransId="{CBB22720-2163-4E38-8D78-93C00A07B154}"/>
    <dgm:cxn modelId="{3A04FF8F-6B46-4115-B03D-3B681AA3CEE5}" type="presOf" srcId="{A0F02BFD-6461-426E-805B-5CCE43AAE1F2}" destId="{550D678C-A1F4-493A-877F-F6EFA2E550CD}" srcOrd="0" destOrd="0" presId="urn:microsoft.com/office/officeart/2005/8/layout/pyramid2"/>
    <dgm:cxn modelId="{4B07523A-1E0A-4DD2-AE06-7940B2A08029}" type="presOf" srcId="{650AE9D9-2BA1-4ED2-ACD2-F1619694059A}" destId="{57E01BE1-F9FB-4B8F-B218-8F4CC1B3D0D2}" srcOrd="0" destOrd="0" presId="urn:microsoft.com/office/officeart/2005/8/layout/pyramid2"/>
    <dgm:cxn modelId="{D74B64D6-E441-49D4-BD06-A1A91C0DB1BC}" srcId="{A0F02BFD-6461-426E-805B-5CCE43AAE1F2}" destId="{A0574206-E965-4DE2-9397-7923E78EB1B0}" srcOrd="2" destOrd="0" parTransId="{B2742CC3-0D0C-4DD8-A192-67F6679D417B}" sibTransId="{4CFCBA37-6E74-4A28-9B96-C3CB2CAFA3CB}"/>
    <dgm:cxn modelId="{5A91C29D-D239-4E63-8B6F-31BB656918C5}" type="presOf" srcId="{2B51524E-EC01-4A1D-A722-6662E3AFAACE}" destId="{7AE1EE08-1445-401E-9A5E-5DDCC9037417}" srcOrd="0" destOrd="0" presId="urn:microsoft.com/office/officeart/2005/8/layout/pyramid2"/>
    <dgm:cxn modelId="{16E2F550-061E-4306-9947-70A0CA4BCD85}" srcId="{A0F02BFD-6461-426E-805B-5CCE43AAE1F2}" destId="{728C8359-B985-4A48-9D05-203115F77450}" srcOrd="4" destOrd="0" parTransId="{BF91D6FA-F8DF-4C71-A9C1-EF828C641ABB}" sibTransId="{939E31FA-0EA9-4D9B-B281-E106111994C8}"/>
    <dgm:cxn modelId="{89DECD50-44E2-4E3A-A5BD-1C4A28C380A7}" type="presOf" srcId="{A0574206-E965-4DE2-9397-7923E78EB1B0}" destId="{60E822C2-59CD-4E96-8B61-06470A921078}" srcOrd="0" destOrd="0" presId="urn:microsoft.com/office/officeart/2005/8/layout/pyramid2"/>
    <dgm:cxn modelId="{CB202D18-5ED2-49F2-8CB9-32D65E191E42}" type="presOf" srcId="{728C8359-B985-4A48-9D05-203115F77450}" destId="{1F9CF0E9-FA20-46CF-A271-7C6EC1080548}" srcOrd="0" destOrd="0" presId="urn:microsoft.com/office/officeart/2005/8/layout/pyramid2"/>
    <dgm:cxn modelId="{57156AD2-7A28-4BB0-A2BC-02B70E2FA000}" srcId="{A0F02BFD-6461-426E-805B-5CCE43AAE1F2}" destId="{650AE9D9-2BA1-4ED2-ACD2-F1619694059A}" srcOrd="0" destOrd="0" parTransId="{27AE5F41-001F-4F03-AAF4-C12528886A8B}" sibTransId="{42010057-EEAD-4B61-8C02-BFC50D614F13}"/>
    <dgm:cxn modelId="{3A9659D2-97B0-417D-BA84-ACC4418261CE}" srcId="{A0F02BFD-6461-426E-805B-5CCE43AAE1F2}" destId="{2B51524E-EC01-4A1D-A722-6662E3AFAACE}" srcOrd="1" destOrd="0" parTransId="{A21675CE-9777-4975-BF38-7C0A4779CAAE}" sibTransId="{46A84856-C045-44ED-BD62-2CFDA6E98B09}"/>
    <dgm:cxn modelId="{03C66C31-8958-4710-BBF4-306B3A53E939}" type="presOf" srcId="{32A06EA0-E3F5-4CF3-AE66-F8801D68FFA1}" destId="{1AA8B439-A76D-42A7-AB29-10A7A6629407}" srcOrd="0" destOrd="0" presId="urn:microsoft.com/office/officeart/2005/8/layout/pyramid2"/>
    <dgm:cxn modelId="{C25D0DB9-30F0-46A6-9C3B-728925379DDA}" type="presParOf" srcId="{550D678C-A1F4-493A-877F-F6EFA2E550CD}" destId="{F19501D6-2F1C-447C-AC5C-BC15EED6F4EC}" srcOrd="0" destOrd="0" presId="urn:microsoft.com/office/officeart/2005/8/layout/pyramid2"/>
    <dgm:cxn modelId="{ACCC53BA-F1E8-4312-82B6-A0781DFB5201}" type="presParOf" srcId="{550D678C-A1F4-493A-877F-F6EFA2E550CD}" destId="{5C8CCE0E-63C3-4DB1-938A-4EBA38082787}" srcOrd="1" destOrd="0" presId="urn:microsoft.com/office/officeart/2005/8/layout/pyramid2"/>
    <dgm:cxn modelId="{E09A149A-E653-40F2-B7C0-E0AA79DA5BAE}" type="presParOf" srcId="{5C8CCE0E-63C3-4DB1-938A-4EBA38082787}" destId="{57E01BE1-F9FB-4B8F-B218-8F4CC1B3D0D2}" srcOrd="0" destOrd="0" presId="urn:microsoft.com/office/officeart/2005/8/layout/pyramid2"/>
    <dgm:cxn modelId="{9C050820-E962-4ACF-A4B0-7E193C4A21EE}" type="presParOf" srcId="{5C8CCE0E-63C3-4DB1-938A-4EBA38082787}" destId="{50BFA19B-D9B5-4F50-B2BC-FF3F22E617F0}" srcOrd="1" destOrd="0" presId="urn:microsoft.com/office/officeart/2005/8/layout/pyramid2"/>
    <dgm:cxn modelId="{1F8AC490-36E1-4C36-994F-BFDCA5A193E5}" type="presParOf" srcId="{5C8CCE0E-63C3-4DB1-938A-4EBA38082787}" destId="{7AE1EE08-1445-401E-9A5E-5DDCC9037417}" srcOrd="2" destOrd="0" presId="urn:microsoft.com/office/officeart/2005/8/layout/pyramid2"/>
    <dgm:cxn modelId="{46667B3C-9D07-4F8D-8382-D83F7CE86EE0}" type="presParOf" srcId="{5C8CCE0E-63C3-4DB1-938A-4EBA38082787}" destId="{4BFC90AC-49CC-4D1E-BC64-7DCEEB1272E4}" srcOrd="3" destOrd="0" presId="urn:microsoft.com/office/officeart/2005/8/layout/pyramid2"/>
    <dgm:cxn modelId="{67FDA9AC-EA1D-4499-92E4-D23CFF287AF1}" type="presParOf" srcId="{5C8CCE0E-63C3-4DB1-938A-4EBA38082787}" destId="{60E822C2-59CD-4E96-8B61-06470A921078}" srcOrd="4" destOrd="0" presId="urn:microsoft.com/office/officeart/2005/8/layout/pyramid2"/>
    <dgm:cxn modelId="{624DC939-AA9D-4FF8-9E09-2506FEA6D3A9}" type="presParOf" srcId="{5C8CCE0E-63C3-4DB1-938A-4EBA38082787}" destId="{78C62E80-BC52-4732-B8A5-FDB1CABA538F}" srcOrd="5" destOrd="0" presId="urn:microsoft.com/office/officeart/2005/8/layout/pyramid2"/>
    <dgm:cxn modelId="{43248A61-B111-4278-9806-766A4B66E0BB}" type="presParOf" srcId="{5C8CCE0E-63C3-4DB1-938A-4EBA38082787}" destId="{1AA8B439-A76D-42A7-AB29-10A7A6629407}" srcOrd="6" destOrd="0" presId="urn:microsoft.com/office/officeart/2005/8/layout/pyramid2"/>
    <dgm:cxn modelId="{D3A1FD1B-587D-4B44-9EA1-980946C27005}" type="presParOf" srcId="{5C8CCE0E-63C3-4DB1-938A-4EBA38082787}" destId="{80AFF6FE-795D-4D99-8BF1-B5694EC2161C}" srcOrd="7" destOrd="0" presId="urn:microsoft.com/office/officeart/2005/8/layout/pyramid2"/>
    <dgm:cxn modelId="{50F32616-C7F6-4123-A15A-07655DFC9CFB}" type="presParOf" srcId="{5C8CCE0E-63C3-4DB1-938A-4EBA38082787}" destId="{1F9CF0E9-FA20-46CF-A271-7C6EC1080548}" srcOrd="8" destOrd="0" presId="urn:microsoft.com/office/officeart/2005/8/layout/pyramid2"/>
    <dgm:cxn modelId="{F4DD1780-536D-4808-BB8C-861F4CA985CE}" type="presParOf" srcId="{5C8CCE0E-63C3-4DB1-938A-4EBA38082787}" destId="{20BE9271-E48E-48A1-9B5E-35F1D8B4620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A61A8-8290-49B4-A272-56D0F79E6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608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81E5A-F4C5-4C95-8FAF-27DE87E64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495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81E5A-F4C5-4C95-8FAF-27DE87E64A1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9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1F11B2-FF17-45FD-B435-FBE312C9F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11B2-FF17-45FD-B435-FBE312C9F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11B2-FF17-45FD-B435-FBE312C9F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1F11B2-FF17-45FD-B435-FBE312C9F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11B2-FF17-45FD-B435-FBE312C9F5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11B2-FF17-45FD-B435-FBE312C9F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1F11B2-FF17-45FD-B435-FBE312C9F5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11B2-FF17-45FD-B435-FBE312C9F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11B2-FF17-45FD-B435-FBE312C9F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11B2-FF17-45FD-B435-FBE312C9F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11B2-FF17-45FD-B435-FBE312C9F5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1F11B2-FF17-45FD-B435-FBE312C9F5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3;&#1103;%20&#1101;&#1083;&#1077;&#1082;&#1090;&#1088;&#1086;&#1085;&#1085;&#1086;&#1081;%20&#1082;&#1085;&#1080;&#1082;&#1080;/&#1044;&#1077;&#1088;&#1077;&#1074;&#1085;&#1103;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&#1044;&#1083;&#1103;%20&#1101;&#1083;&#1077;&#1082;&#1090;&#1088;&#1086;&#1085;&#1085;&#1086;&#1081;%20&#1082;&#1085;&#1080;&#1082;&#1080;/&#1059;&#1095;&#1080;&#1090;&#1077;&#1083;&#1100;.doc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орфографической грамотности через организацию </a:t>
            </a:r>
            <a:r>
              <a:rPr lang="ru-RU" dirty="0" smtClean="0">
                <a:hlinkClick r:id="rId3" action="ppaction://hlinkfile"/>
              </a:rPr>
              <a:t>учебно</a:t>
            </a:r>
            <a:r>
              <a:rPr lang="ru-RU" dirty="0" smtClean="0"/>
              <a:t>-</a:t>
            </a:r>
            <a:r>
              <a:rPr lang="ru-RU" dirty="0" smtClean="0">
                <a:hlinkClick r:id="rId4" action="ppaction://hlinkfile"/>
              </a:rPr>
              <a:t>исследовательской </a:t>
            </a:r>
            <a:r>
              <a:rPr lang="ru-RU" dirty="0" smtClean="0"/>
              <a:t>деятельности по изучению словарных слов по русскому языку во 2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500702"/>
            <a:ext cx="8429684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опыта работы учителя начальных классов СШ №1 г.Лиды 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Можуговой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Анжелики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Войтеховны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8" y="116632"/>
            <a:ext cx="8686800" cy="838200"/>
          </a:xfrm>
        </p:spPr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Кроссворды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94042">
            <a:off x="1302175" y="4056796"/>
            <a:ext cx="2974699" cy="2110488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91422">
            <a:off x="3610113" y="2943070"/>
            <a:ext cx="3445948" cy="289565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4501">
            <a:off x="323528" y="1028944"/>
            <a:ext cx="3291154" cy="27919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9610">
            <a:off x="6577671" y="745679"/>
            <a:ext cx="2207386" cy="31551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Звуковые (фонетические) ассоциации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9512" y="1241425"/>
            <a:ext cx="8667750" cy="5616575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Я вышел на у</a:t>
            </a:r>
            <a:r>
              <a:rPr lang="ru-RU" b="1" u="sng" dirty="0" smtClean="0">
                <a:solidFill>
                  <a:srgbClr val="FF0000"/>
                </a:solidFill>
              </a:rPr>
              <a:t>лиц</a:t>
            </a:r>
            <a:r>
              <a:rPr lang="ru-RU" b="1" dirty="0" smtClean="0"/>
              <a:t>у и увидел много знакомых </a:t>
            </a:r>
            <a:r>
              <a:rPr lang="ru-RU" b="1" u="sng" dirty="0" smtClean="0">
                <a:solidFill>
                  <a:srgbClr val="FF0000"/>
                </a:solidFill>
              </a:rPr>
              <a:t>лиц</a:t>
            </a:r>
            <a:r>
              <a:rPr lang="ru-RU" b="1" dirty="0" smtClean="0"/>
              <a:t>. </a:t>
            </a:r>
          </a:p>
          <a:p>
            <a:pPr lvl="0"/>
            <a:r>
              <a:rPr lang="ru-RU" b="1" dirty="0" smtClean="0"/>
              <a:t>меб</a:t>
            </a:r>
            <a:r>
              <a:rPr lang="ru-RU" b="1" u="sng" dirty="0" smtClean="0">
                <a:solidFill>
                  <a:srgbClr val="FF0000"/>
                </a:solidFill>
              </a:rPr>
              <a:t>ел</a:t>
            </a:r>
            <a:r>
              <a:rPr lang="ru-RU" b="1" dirty="0" smtClean="0"/>
              <a:t>ь из </a:t>
            </a:r>
            <a:r>
              <a:rPr lang="ru-RU" b="1" u="sng" dirty="0" smtClean="0">
                <a:solidFill>
                  <a:srgbClr val="FF0000"/>
                </a:solidFill>
              </a:rPr>
              <a:t>ел</a:t>
            </a:r>
            <a:r>
              <a:rPr lang="ru-RU" b="1" dirty="0" smtClean="0"/>
              <a:t>и  </a:t>
            </a:r>
          </a:p>
          <a:p>
            <a:pPr lvl="0"/>
            <a:r>
              <a:rPr lang="ru-RU" b="1" u="sng" dirty="0" smtClean="0">
                <a:solidFill>
                  <a:srgbClr val="FF0000"/>
                </a:solidFill>
              </a:rPr>
              <a:t>Па</a:t>
            </a:r>
            <a:r>
              <a:rPr lang="ru-RU" b="1" dirty="0" smtClean="0"/>
              <a:t>льто носит </a:t>
            </a:r>
            <a:r>
              <a:rPr lang="ru-RU" b="1" u="sng" dirty="0" smtClean="0">
                <a:solidFill>
                  <a:srgbClr val="FF0000"/>
                </a:solidFill>
              </a:rPr>
              <a:t>па</a:t>
            </a:r>
            <a:r>
              <a:rPr lang="ru-RU" b="1" dirty="0" smtClean="0"/>
              <a:t>па.</a:t>
            </a:r>
          </a:p>
          <a:p>
            <a:pPr lvl="0"/>
            <a:r>
              <a:rPr lang="ru-RU" b="1" dirty="0" smtClean="0"/>
              <a:t>Купите </a:t>
            </a:r>
            <a:r>
              <a:rPr lang="ru-RU" b="1" u="sng" dirty="0" smtClean="0">
                <a:solidFill>
                  <a:srgbClr val="FF0000"/>
                </a:solidFill>
              </a:rPr>
              <a:t>ма</a:t>
            </a:r>
            <a:r>
              <a:rPr lang="ru-RU" b="1" dirty="0" smtClean="0"/>
              <a:t>льчику </a:t>
            </a:r>
            <a:r>
              <a:rPr lang="ru-RU" b="1" u="sng" dirty="0" smtClean="0">
                <a:solidFill>
                  <a:srgbClr val="FF0000"/>
                </a:solidFill>
              </a:rPr>
              <a:t>газ</a:t>
            </a:r>
            <a:r>
              <a:rPr lang="ru-RU" b="1" dirty="0" smtClean="0"/>
              <a:t>ировку в </a:t>
            </a:r>
            <a:r>
              <a:rPr lang="ru-RU" b="1" u="sng" dirty="0" smtClean="0">
                <a:solidFill>
                  <a:srgbClr val="FF0000"/>
                </a:solidFill>
              </a:rPr>
              <a:t>магаз</a:t>
            </a:r>
            <a:r>
              <a:rPr lang="ru-RU" b="1" dirty="0" smtClean="0"/>
              <a:t>ине.</a:t>
            </a:r>
          </a:p>
          <a:p>
            <a:pPr lvl="0"/>
            <a:r>
              <a:rPr lang="ru-RU" b="1" dirty="0" smtClean="0"/>
              <a:t>ком</a:t>
            </a:r>
            <a:r>
              <a:rPr lang="ru-RU" b="1" u="sng" dirty="0" smtClean="0">
                <a:solidFill>
                  <a:srgbClr val="FF0000"/>
                </a:solidFill>
              </a:rPr>
              <a:t>ната</a:t>
            </a:r>
            <a:r>
              <a:rPr lang="ru-RU" b="1" dirty="0" smtClean="0"/>
              <a:t> для </a:t>
            </a:r>
            <a:r>
              <a:rPr lang="ru-RU" b="1" u="sng" dirty="0" err="1" smtClean="0">
                <a:solidFill>
                  <a:srgbClr val="FF0000"/>
                </a:solidFill>
              </a:rPr>
              <a:t>Наты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 smtClean="0"/>
              <a:t>я</a:t>
            </a:r>
            <a:r>
              <a:rPr lang="ru-RU" b="1" u="sng" dirty="0" smtClean="0">
                <a:solidFill>
                  <a:srgbClr val="FF0000"/>
                </a:solidFill>
              </a:rPr>
              <a:t>год</a:t>
            </a:r>
            <a:r>
              <a:rPr lang="ru-RU" b="1" dirty="0" smtClean="0"/>
              <a:t>а целый </a:t>
            </a:r>
            <a:r>
              <a:rPr lang="ru-RU" b="1" u="sng" dirty="0" smtClean="0">
                <a:solidFill>
                  <a:srgbClr val="FF0000"/>
                </a:solidFill>
              </a:rPr>
              <a:t>год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b="1" u="sng" dirty="0" smtClean="0">
                <a:solidFill>
                  <a:srgbClr val="FF0000"/>
                </a:solidFill>
              </a:rPr>
              <a:t>сол</a:t>
            </a:r>
            <a:r>
              <a:rPr lang="ru-RU" b="1" dirty="0" smtClean="0"/>
              <a:t>овей поёт </a:t>
            </a:r>
            <a:r>
              <a:rPr lang="ru-RU" b="1" u="sng" dirty="0" smtClean="0">
                <a:solidFill>
                  <a:srgbClr val="FF0000"/>
                </a:solidFill>
              </a:rPr>
              <a:t>сол</a:t>
            </a:r>
            <a:r>
              <a:rPr lang="ru-RU" b="1" dirty="0" smtClean="0"/>
              <a:t>о.</a:t>
            </a:r>
          </a:p>
          <a:p>
            <a:pPr lvl="0"/>
            <a:r>
              <a:rPr lang="ru-RU" b="1" u="sng" dirty="0" smtClean="0">
                <a:solidFill>
                  <a:srgbClr val="FF0000"/>
                </a:solidFill>
              </a:rPr>
              <a:t>хоро</a:t>
            </a:r>
            <a:r>
              <a:rPr lang="ru-RU" b="1" dirty="0" smtClean="0"/>
              <a:t>шо петь </a:t>
            </a:r>
            <a:r>
              <a:rPr lang="ru-RU" b="1" u="sng" dirty="0" smtClean="0">
                <a:solidFill>
                  <a:srgbClr val="FF0000"/>
                </a:solidFill>
              </a:rPr>
              <a:t>хоро</a:t>
            </a:r>
            <a:r>
              <a:rPr lang="ru-RU" b="1" dirty="0" smtClean="0"/>
              <a:t>м.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Рифмованные стихи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02824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Дежурный</a:t>
            </a:r>
            <a:r>
              <a:rPr lang="ru-RU" dirty="0"/>
              <a:t> дежурит</a:t>
            </a:r>
          </a:p>
          <a:p>
            <a:pPr marL="0" indent="0">
              <a:buNone/>
            </a:pPr>
            <a:r>
              <a:rPr lang="ru-RU" dirty="0"/>
              <a:t>В классе  моём.</a:t>
            </a:r>
          </a:p>
          <a:p>
            <a:pPr marL="0" indent="0">
              <a:buNone/>
            </a:pPr>
            <a:r>
              <a:rPr lang="ru-RU" dirty="0"/>
              <a:t>А мы на зарядку</a:t>
            </a:r>
          </a:p>
          <a:p>
            <a:pPr marL="0" indent="0">
              <a:buNone/>
            </a:pPr>
            <a:r>
              <a:rPr lang="ru-RU" dirty="0"/>
              <a:t>Всем классом пойдём!</a:t>
            </a:r>
          </a:p>
          <a:p>
            <a:pPr marL="0" indent="0">
              <a:buNone/>
            </a:pPr>
            <a:r>
              <a:rPr lang="ru-RU" sz="2300" i="1" dirty="0" smtClean="0"/>
              <a:t>                (</a:t>
            </a:r>
            <a:r>
              <a:rPr lang="ru-RU" sz="2300" i="1" dirty="0" err="1"/>
              <a:t>Тумилевич</a:t>
            </a:r>
            <a:r>
              <a:rPr lang="ru-RU" sz="2300" i="1" dirty="0"/>
              <a:t> Дмитрий</a:t>
            </a:r>
            <a:r>
              <a:rPr lang="ru-RU" sz="2300" i="1" dirty="0" smtClean="0"/>
              <a:t>)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b="1" dirty="0" smtClean="0"/>
              <a:t>                 </a:t>
            </a:r>
            <a:r>
              <a:rPr lang="ru-RU" b="1" dirty="0" smtClean="0">
                <a:solidFill>
                  <a:srgbClr val="FF0000"/>
                </a:solidFill>
              </a:rPr>
              <a:t>Яблоко</a:t>
            </a:r>
            <a:r>
              <a:rPr lang="ru-RU" dirty="0" smtClean="0"/>
              <a:t> </a:t>
            </a:r>
            <a:r>
              <a:rPr lang="ru-RU" dirty="0"/>
              <a:t>красивое</a:t>
            </a:r>
          </a:p>
          <a:p>
            <a:pPr marL="0" indent="0">
              <a:buNone/>
            </a:pPr>
            <a:r>
              <a:rPr lang="ru-RU" dirty="0" smtClean="0"/>
              <a:t>                 чудесное </a:t>
            </a:r>
            <a:r>
              <a:rPr lang="ru-RU" dirty="0"/>
              <a:t>прекрасное.</a:t>
            </a:r>
          </a:p>
          <a:p>
            <a:pPr marL="0" indent="0">
              <a:buNone/>
            </a:pPr>
            <a:r>
              <a:rPr lang="ru-RU" dirty="0" smtClean="0"/>
              <a:t>                 К </a:t>
            </a:r>
            <a:r>
              <a:rPr lang="ru-RU" dirty="0"/>
              <a:t>осени поспело</a:t>
            </a:r>
          </a:p>
          <a:p>
            <a:pPr marL="0" indent="0">
              <a:buNone/>
            </a:pPr>
            <a:r>
              <a:rPr lang="ru-RU" dirty="0" smtClean="0"/>
              <a:t>                 в </a:t>
            </a:r>
            <a:r>
              <a:rPr lang="ru-RU" dirty="0"/>
              <a:t>рот к нам захотело.</a:t>
            </a:r>
          </a:p>
          <a:p>
            <a:pPr marL="0" indent="0">
              <a:buNone/>
            </a:pPr>
            <a:r>
              <a:rPr lang="ru-RU" sz="2300" i="1" dirty="0" smtClean="0"/>
              <a:t>                                    (</a:t>
            </a:r>
            <a:r>
              <a:rPr lang="ru-RU" sz="2300" i="1" dirty="0" err="1"/>
              <a:t>Алчинбаева</a:t>
            </a:r>
            <a:r>
              <a:rPr lang="ru-RU" sz="2300" i="1" dirty="0"/>
              <a:t> </a:t>
            </a:r>
            <a:r>
              <a:rPr lang="ru-RU" sz="2300" i="1" dirty="0" smtClean="0"/>
              <a:t>Александра)</a:t>
            </a:r>
          </a:p>
          <a:p>
            <a:pPr marL="0" indent="0">
              <a:buNone/>
            </a:pPr>
            <a:endParaRPr lang="ru-RU" sz="2300" i="1" dirty="0" smtClean="0"/>
          </a:p>
          <a:p>
            <a:pPr marL="0" indent="0">
              <a:buNone/>
            </a:pPr>
            <a:r>
              <a:rPr lang="ru-RU" dirty="0" smtClean="0"/>
              <a:t>Солнышко </a:t>
            </a:r>
            <a:r>
              <a:rPr lang="ru-RU" dirty="0"/>
              <a:t>во дворе, </a:t>
            </a:r>
          </a:p>
          <a:p>
            <a:pPr marL="0" indent="0">
              <a:buNone/>
            </a:pPr>
            <a:r>
              <a:rPr lang="ru-RU" dirty="0"/>
              <a:t>А в саду тропинка.</a:t>
            </a:r>
          </a:p>
          <a:p>
            <a:pPr marL="0" indent="0">
              <a:buNone/>
            </a:pPr>
            <a:r>
              <a:rPr lang="ru-RU" dirty="0"/>
              <a:t>Сладкая ты моя,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Ягода</a:t>
            </a:r>
            <a:r>
              <a:rPr lang="ru-RU" dirty="0"/>
              <a:t>-малинка.</a:t>
            </a:r>
          </a:p>
          <a:p>
            <a:pPr marL="0" indent="0">
              <a:buNone/>
            </a:pPr>
            <a:r>
              <a:rPr lang="ru-RU" sz="2300" i="1" dirty="0" smtClean="0"/>
              <a:t>                      (</a:t>
            </a:r>
            <a:r>
              <a:rPr lang="ru-RU" sz="2300" i="1" dirty="0" err="1"/>
              <a:t>Бурдун</a:t>
            </a:r>
            <a:r>
              <a:rPr lang="ru-RU" sz="2300" i="1" dirty="0"/>
              <a:t> Виктория)</a:t>
            </a:r>
            <a:endParaRPr lang="ru-RU" sz="23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64230" y="812634"/>
            <a:ext cx="1224136" cy="184835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74623" y="2702441"/>
            <a:ext cx="1518920" cy="181991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9698" y="4725144"/>
            <a:ext cx="1704340" cy="162814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 «Проба пера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0282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Поход в </a:t>
            </a:r>
            <a:r>
              <a:rPr lang="ru-RU" i="1" u="sng" dirty="0"/>
              <a:t>магазин</a:t>
            </a:r>
            <a:endParaRPr lang="ru-RU" dirty="0"/>
          </a:p>
          <a:p>
            <a:r>
              <a:rPr lang="ru-RU" dirty="0" smtClean="0"/>
              <a:t>	С</a:t>
            </a:r>
            <a:r>
              <a:rPr lang="ru-RU" i="1" dirty="0" smtClean="0"/>
              <a:t>егодня </a:t>
            </a:r>
            <a:r>
              <a:rPr lang="ru-RU" i="1" u="sng" dirty="0"/>
              <a:t>воскресенье</a:t>
            </a:r>
            <a:r>
              <a:rPr lang="ru-RU" i="1" dirty="0"/>
              <a:t>. Я с родителями еду в </a:t>
            </a:r>
            <a:r>
              <a:rPr lang="ru-RU" i="1" u="sng" dirty="0"/>
              <a:t>магазин.</a:t>
            </a:r>
            <a:r>
              <a:rPr lang="ru-RU" i="1" dirty="0"/>
              <a:t> С нами едет моя </a:t>
            </a:r>
            <a:r>
              <a:rPr lang="ru-RU" i="1" u="sng" dirty="0"/>
              <a:t>маленькая</a:t>
            </a:r>
            <a:r>
              <a:rPr lang="ru-RU" i="1" dirty="0"/>
              <a:t> сестра. В магазин мы едем по широкой </a:t>
            </a:r>
            <a:r>
              <a:rPr lang="ru-RU" i="1" u="sng" dirty="0"/>
              <a:t>дороге</a:t>
            </a:r>
            <a:r>
              <a:rPr lang="ru-RU" i="1" dirty="0"/>
              <a:t>. Папа ведет машину </a:t>
            </a:r>
            <a:r>
              <a:rPr lang="ru-RU" i="1" u="sng" dirty="0"/>
              <a:t>аккуратно</a:t>
            </a:r>
            <a:r>
              <a:rPr lang="ru-RU" i="1" dirty="0"/>
              <a:t>, потому что сейчас </a:t>
            </a:r>
            <a:r>
              <a:rPr lang="ru-RU" i="1" u="sng" dirty="0"/>
              <a:t>декабрь</a:t>
            </a:r>
            <a:r>
              <a:rPr lang="ru-RU" i="1" dirty="0"/>
              <a:t>, на </a:t>
            </a:r>
            <a:r>
              <a:rPr lang="ru-RU" i="1" u="sng" dirty="0"/>
              <a:t>дорогах</a:t>
            </a:r>
            <a:r>
              <a:rPr lang="ru-RU" i="1" dirty="0"/>
              <a:t> очень скользко.</a:t>
            </a:r>
            <a:endParaRPr lang="ru-RU" dirty="0"/>
          </a:p>
          <a:p>
            <a:r>
              <a:rPr lang="ru-RU" i="1" dirty="0"/>
              <a:t>В </a:t>
            </a:r>
            <a:r>
              <a:rPr lang="ru-RU" i="1" u="sng" dirty="0"/>
              <a:t>магазине он</a:t>
            </a:r>
            <a:r>
              <a:rPr lang="ru-RU" i="1" dirty="0"/>
              <a:t>  покупает </a:t>
            </a:r>
            <a:r>
              <a:rPr lang="ru-RU" i="1" u="sng" dirty="0"/>
              <a:t>белорусский</a:t>
            </a:r>
            <a:r>
              <a:rPr lang="ru-RU" i="1" dirty="0"/>
              <a:t> набор инструментов, мама – красивое желтое </a:t>
            </a:r>
            <a:r>
              <a:rPr lang="ru-RU" i="1" u="sng" dirty="0"/>
              <a:t>пальто</a:t>
            </a:r>
            <a:r>
              <a:rPr lang="ru-RU" i="1" dirty="0"/>
              <a:t>, я – новую книгу о </a:t>
            </a:r>
            <a:r>
              <a:rPr lang="ru-RU" i="1" u="sng" dirty="0"/>
              <a:t>Беларуси</a:t>
            </a:r>
            <a:r>
              <a:rPr lang="ru-RU" i="1" dirty="0"/>
              <a:t>, а сестра – </a:t>
            </a:r>
            <a:r>
              <a:rPr lang="ru-RU" i="1" u="sng" dirty="0"/>
              <a:t>альбом</a:t>
            </a:r>
            <a:r>
              <a:rPr lang="ru-RU" i="1" dirty="0"/>
              <a:t> и цветные </a:t>
            </a:r>
            <a:r>
              <a:rPr lang="ru-RU" i="1" u="sng" dirty="0"/>
              <a:t>карандаши</a:t>
            </a:r>
            <a:r>
              <a:rPr lang="ru-RU" i="1" dirty="0"/>
              <a:t>.</a:t>
            </a:r>
            <a:endParaRPr lang="ru-RU" dirty="0"/>
          </a:p>
          <a:p>
            <a:r>
              <a:rPr lang="ru-RU" i="1" dirty="0"/>
              <a:t>Возвращаемся домой довольные. За </a:t>
            </a:r>
            <a:r>
              <a:rPr lang="ru-RU" i="1" u="sng" dirty="0"/>
              <a:t>обедом</a:t>
            </a:r>
            <a:r>
              <a:rPr lang="ru-RU" i="1" dirty="0"/>
              <a:t> мы обсуждаем, как прошел день.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                                                                                                </a:t>
            </a:r>
            <a:r>
              <a:rPr lang="ru-RU" dirty="0" err="1"/>
              <a:t>Семишин</a:t>
            </a:r>
            <a:r>
              <a:rPr lang="ru-RU" dirty="0"/>
              <a:t> </a:t>
            </a:r>
            <a:r>
              <a:rPr lang="ru-RU" dirty="0" smtClean="0"/>
              <a:t>Никита</a:t>
            </a:r>
          </a:p>
          <a:p>
            <a:endParaRPr lang="ru-RU" dirty="0"/>
          </a:p>
          <a:p>
            <a:pPr algn="ctr"/>
            <a:r>
              <a:rPr lang="ru-RU" i="1" dirty="0"/>
              <a:t>Зимние каникулы</a:t>
            </a:r>
            <a:endParaRPr lang="ru-RU" dirty="0"/>
          </a:p>
          <a:p>
            <a:r>
              <a:rPr lang="ru-RU" i="1" dirty="0"/>
              <a:t>Наступила зима. За </a:t>
            </a:r>
            <a:r>
              <a:rPr lang="ru-RU" i="1" u="sng" dirty="0"/>
              <a:t>ноябрем</a:t>
            </a:r>
            <a:r>
              <a:rPr lang="ru-RU" i="1" dirty="0"/>
              <a:t> пришел </a:t>
            </a:r>
            <a:r>
              <a:rPr lang="ru-RU" i="1" u="sng" dirty="0"/>
              <a:t>декабрь</a:t>
            </a:r>
            <a:r>
              <a:rPr lang="ru-RU" i="1" dirty="0"/>
              <a:t>. Ударил </a:t>
            </a:r>
            <a:r>
              <a:rPr lang="ru-RU" i="1" u="sng" dirty="0"/>
              <a:t>мороз</a:t>
            </a:r>
            <a:r>
              <a:rPr lang="ru-RU" i="1" dirty="0"/>
              <a:t>. Ребята с нетерпеньем ждут </a:t>
            </a:r>
            <a:r>
              <a:rPr lang="ru-RU" i="1" u="sng" dirty="0"/>
              <a:t>каникул</a:t>
            </a:r>
            <a:r>
              <a:rPr lang="ru-RU" i="1" dirty="0"/>
              <a:t> и </a:t>
            </a:r>
            <a:r>
              <a:rPr lang="ru-RU" i="1" u="sng" dirty="0"/>
              <a:t>конечно</a:t>
            </a:r>
            <a:r>
              <a:rPr lang="ru-RU" i="1" dirty="0"/>
              <a:t> Новый год! </a:t>
            </a:r>
            <a:r>
              <a:rPr lang="ru-RU" i="1" u="sng" dirty="0"/>
              <a:t>Вчера</a:t>
            </a:r>
            <a:r>
              <a:rPr lang="ru-RU" i="1" dirty="0"/>
              <a:t> мы украсили свой </a:t>
            </a:r>
            <a:r>
              <a:rPr lang="ru-RU" i="1" u="sng" dirty="0"/>
              <a:t>класс. </a:t>
            </a:r>
            <a:r>
              <a:rPr lang="ru-RU" i="1" dirty="0"/>
              <a:t>В </a:t>
            </a:r>
            <a:r>
              <a:rPr lang="ru-RU" i="1" u="sng" dirty="0"/>
              <a:t>Беларуси</a:t>
            </a:r>
            <a:r>
              <a:rPr lang="ru-RU" i="1" dirty="0"/>
              <a:t> все </a:t>
            </a:r>
            <a:r>
              <a:rPr lang="ru-RU" i="1" u="sng" dirty="0"/>
              <a:t>города</a:t>
            </a:r>
            <a:r>
              <a:rPr lang="ru-RU" i="1" dirty="0"/>
              <a:t> и сёла тоже готовятся к празднику . В домах пахнет </a:t>
            </a:r>
            <a:r>
              <a:rPr lang="ru-RU" i="1" u="sng" dirty="0"/>
              <a:t>яблоками</a:t>
            </a:r>
            <a:r>
              <a:rPr lang="ru-RU" i="1" dirty="0"/>
              <a:t> и </a:t>
            </a:r>
            <a:r>
              <a:rPr lang="ru-RU" i="1" u="sng" dirty="0"/>
              <a:t>конфетами</a:t>
            </a:r>
            <a:r>
              <a:rPr lang="ru-RU" i="1" dirty="0"/>
              <a:t> .На новогодний ужин мама приготовит мой любимый торт «Птичье</a:t>
            </a:r>
            <a:r>
              <a:rPr lang="ru-RU" i="1" u="sng" dirty="0"/>
              <a:t> молоко»</a:t>
            </a:r>
            <a:r>
              <a:rPr lang="ru-RU" i="1" dirty="0"/>
              <a:t> и огромный </a:t>
            </a:r>
            <a:r>
              <a:rPr lang="ru-RU" i="1" u="sng" dirty="0"/>
              <a:t>пирог</a:t>
            </a:r>
            <a:r>
              <a:rPr lang="ru-RU" i="1" dirty="0"/>
              <a:t>, откроет банку с солеными </a:t>
            </a:r>
            <a:r>
              <a:rPr lang="ru-RU" i="1" u="sng" dirty="0"/>
              <a:t>огурцами</a:t>
            </a:r>
            <a:r>
              <a:rPr lang="ru-RU" i="1" dirty="0"/>
              <a:t> и </a:t>
            </a:r>
            <a:r>
              <a:rPr lang="ru-RU" i="1" u="sng" dirty="0"/>
              <a:t>помидорами</a:t>
            </a:r>
            <a:r>
              <a:rPr lang="ru-RU" i="1" dirty="0"/>
              <a:t>, выращенные на нашем</a:t>
            </a:r>
            <a:r>
              <a:rPr lang="ru-RU" i="1" u="sng" dirty="0"/>
              <a:t> огороде</a:t>
            </a:r>
            <a:r>
              <a:rPr lang="ru-RU" i="1" dirty="0"/>
              <a:t>. Каникулы – хорошая пора!</a:t>
            </a:r>
            <a:endParaRPr lang="ru-RU" dirty="0"/>
          </a:p>
          <a:p>
            <a:r>
              <a:rPr lang="ru-RU" dirty="0"/>
              <a:t>                                                                                                      </a:t>
            </a:r>
            <a:r>
              <a:rPr lang="ru-RU" dirty="0" err="1"/>
              <a:t>Машута</a:t>
            </a:r>
            <a:r>
              <a:rPr lang="ru-RU" dirty="0"/>
              <a:t> Полина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Б</a:t>
            </a:r>
            <a:r>
              <a:rPr lang="ru-RU" b="1" i="1" dirty="0">
                <a:solidFill>
                  <a:srgbClr val="FF0000"/>
                </a:solidFill>
              </a:rPr>
              <a:t>е</a:t>
            </a:r>
            <a:r>
              <a:rPr lang="ru-RU" i="1" dirty="0"/>
              <a:t>рёза </a:t>
            </a:r>
            <a:r>
              <a:rPr lang="ru-RU" i="1" dirty="0" smtClean="0"/>
              <a:t>–</a:t>
            </a:r>
            <a:r>
              <a:rPr lang="ru-RU" i="1" dirty="0" err="1" smtClean="0"/>
              <a:t>б</a:t>
            </a:r>
            <a:r>
              <a:rPr lang="ru-RU" b="1" i="1" dirty="0" err="1" smtClean="0">
                <a:solidFill>
                  <a:srgbClr val="FF0000"/>
                </a:solidFill>
              </a:rPr>
              <a:t>е</a:t>
            </a:r>
            <a:r>
              <a:rPr lang="ru-RU" i="1" dirty="0" err="1" smtClean="0"/>
              <a:t>р</a:t>
            </a:r>
            <a:r>
              <a:rPr lang="ru-RU" i="1" dirty="0" smtClean="0"/>
              <a:t>  </a:t>
            </a:r>
          </a:p>
          <a:p>
            <a:pPr marL="0" indent="0">
              <a:buNone/>
            </a:pPr>
            <a:r>
              <a:rPr lang="ru-RU" i="1" dirty="0" smtClean="0"/>
              <a:t>В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рона –</a:t>
            </a:r>
            <a:r>
              <a:rPr lang="ru-RU" i="1" dirty="0" err="1" smtClean="0"/>
              <a:t>в͇</a:t>
            </a:r>
            <a:r>
              <a:rPr lang="ru-RU" b="1" i="1" dirty="0" err="1" smtClean="0">
                <a:solidFill>
                  <a:srgbClr val="FF0000"/>
                </a:solidFill>
              </a:rPr>
              <a:t>о</a:t>
            </a:r>
            <a:r>
              <a:rPr lang="ru-RU" i="1" dirty="0" err="1" smtClean="0"/>
              <a:t>рон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Р</a:t>
            </a:r>
            <a:r>
              <a:rPr lang="ru-RU" b="1" i="1" dirty="0" smtClean="0">
                <a:solidFill>
                  <a:srgbClr val="FF0000"/>
                </a:solidFill>
              </a:rPr>
              <a:t>я</a:t>
            </a:r>
            <a:r>
              <a:rPr lang="ru-RU" i="1" dirty="0" smtClean="0"/>
              <a:t>бина –р</a:t>
            </a:r>
            <a:r>
              <a:rPr lang="ru-RU" b="1" i="1" dirty="0" smtClean="0">
                <a:solidFill>
                  <a:srgbClr val="FF0000"/>
                </a:solidFill>
              </a:rPr>
              <a:t>я</a:t>
            </a:r>
            <a:r>
              <a:rPr lang="ru-RU" i="1" dirty="0" smtClean="0"/>
              <a:t>бь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К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рова </a:t>
            </a:r>
            <a:r>
              <a:rPr lang="ru-RU" i="1" dirty="0"/>
              <a:t>– </a:t>
            </a:r>
            <a:r>
              <a:rPr lang="ru-RU" i="1" dirty="0" err="1" smtClean="0"/>
              <a:t>к</a:t>
            </a:r>
            <a:r>
              <a:rPr lang="ru-RU" b="1" i="1" dirty="0" err="1" smtClean="0">
                <a:solidFill>
                  <a:srgbClr val="FF0000"/>
                </a:solidFill>
              </a:rPr>
              <a:t>о</a:t>
            </a:r>
            <a:r>
              <a:rPr lang="ru-RU" i="1" dirty="0" err="1" smtClean="0"/>
              <a:t>р</a:t>
            </a:r>
            <a:r>
              <a:rPr lang="ru-RU" i="1" dirty="0" smtClean="0"/>
              <a:t> </a:t>
            </a:r>
          </a:p>
          <a:p>
            <a:pPr marL="0" indent="0">
              <a:buNone/>
            </a:pPr>
            <a:r>
              <a:rPr lang="ru-RU" i="1" dirty="0" smtClean="0"/>
              <a:t>З</a:t>
            </a:r>
            <a:r>
              <a:rPr lang="ru-RU" b="1" i="1" dirty="0" smtClean="0">
                <a:solidFill>
                  <a:srgbClr val="FF0000"/>
                </a:solidFill>
              </a:rPr>
              <a:t>а</a:t>
            </a:r>
            <a:r>
              <a:rPr lang="ru-RU" i="1" dirty="0" smtClean="0"/>
              <a:t>яц </a:t>
            </a:r>
            <a:r>
              <a:rPr lang="ru-RU" i="1" dirty="0"/>
              <a:t>– </a:t>
            </a:r>
            <a:r>
              <a:rPr lang="ru-RU" i="1" dirty="0" smtClean="0"/>
              <a:t>«</a:t>
            </a:r>
            <a:r>
              <a:rPr lang="ru-RU" i="1" dirty="0" err="1"/>
              <a:t>з</a:t>
            </a:r>
            <a:r>
              <a:rPr lang="ru-RU" b="1" i="1" dirty="0" err="1">
                <a:solidFill>
                  <a:srgbClr val="FF0000"/>
                </a:solidFill>
              </a:rPr>
              <a:t>а</a:t>
            </a:r>
            <a:r>
              <a:rPr lang="ru-RU" i="1" dirty="0" err="1"/>
              <a:t>й</a:t>
            </a:r>
            <a:r>
              <a:rPr lang="ru-RU" i="1" dirty="0"/>
              <a:t>»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П</a:t>
            </a:r>
            <a:r>
              <a:rPr lang="ru-RU" b="1" i="1" dirty="0" smtClean="0">
                <a:solidFill>
                  <a:srgbClr val="FF0000"/>
                </a:solidFill>
              </a:rPr>
              <a:t>е</a:t>
            </a:r>
            <a:r>
              <a:rPr lang="ru-RU" i="1" dirty="0" smtClean="0"/>
              <a:t>тух – п</a:t>
            </a:r>
            <a:r>
              <a:rPr lang="ru-RU" b="1" i="1" dirty="0" smtClean="0">
                <a:solidFill>
                  <a:srgbClr val="FF0000"/>
                </a:solidFill>
              </a:rPr>
              <a:t>е</a:t>
            </a:r>
            <a:r>
              <a:rPr lang="ru-RU" i="1" dirty="0" smtClean="0"/>
              <a:t>ть</a:t>
            </a:r>
          </a:p>
          <a:p>
            <a:pPr marL="0" indent="0">
              <a:buNone/>
            </a:pPr>
            <a:r>
              <a:rPr lang="ru-RU" i="1" dirty="0" smtClean="0"/>
              <a:t>В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робей – в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р-</a:t>
            </a:r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Этимология слова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5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/>
          <a:lstStyle/>
          <a:p>
            <a:r>
              <a:rPr lang="ru-RU" dirty="0" smtClean="0"/>
              <a:t>Презентация слова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65613"/>
            <a:ext cx="5976664" cy="53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668" y="1052736"/>
            <a:ext cx="5904656" cy="56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softEdge rad="635000"/>
          </a:effectLst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963" y="1772816"/>
            <a:ext cx="6431569" cy="17543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isometricOffAxis2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ЗА ВНИМАНИЕ 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работы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Обсуждение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Поиск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Систематизация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Выступление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Методы исследовательской деятельности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124321"/>
              </p:ext>
            </p:extLst>
          </p:nvPr>
        </p:nvGraphicFramePr>
        <p:xfrm>
          <a:off x="0" y="1268760"/>
          <a:ext cx="86044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067400" cy="811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Зрительные ассоциации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772816"/>
            <a:ext cx="4320480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2643188"/>
            <a:ext cx="4524375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57188" y="304800"/>
            <a:ext cx="82867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</a:t>
            </a:r>
            <a:r>
              <a:rPr lang="ru-RU" sz="54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</a:t>
            </a:r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ДВЕДЬ- </a:t>
            </a: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</a:t>
            </a:r>
            <a:r>
              <a:rPr lang="ru-RU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Ё</a:t>
            </a: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400" b="1" dirty="0" err="1"/>
              <a:t>м</a:t>
            </a:r>
            <a:r>
              <a:rPr lang="ru-RU" sz="44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</a:t>
            </a:r>
            <a:r>
              <a:rPr lang="ru-RU" sz="4400" b="1" dirty="0" err="1"/>
              <a:t>дведь</a:t>
            </a:r>
            <a:r>
              <a:rPr lang="ru-RU" sz="4400" b="1" dirty="0"/>
              <a:t> – </a:t>
            </a:r>
            <a:r>
              <a:rPr lang="ru-RU" sz="4400" b="1" dirty="0" err="1"/>
              <a:t>м</a:t>
            </a:r>
            <a:r>
              <a:rPr lang="ru-RU" sz="4400" b="1" dirty="0" err="1">
                <a:solidFill>
                  <a:srgbClr val="FF0000"/>
                </a:solidFill>
              </a:rPr>
              <a:t>Ё</a:t>
            </a:r>
            <a:r>
              <a:rPr lang="ru-RU" sz="4400" b="1" dirty="0" err="1"/>
              <a:t>д</a:t>
            </a:r>
            <a:r>
              <a:rPr lang="ru-RU" sz="4400" b="1" dirty="0"/>
              <a:t>  </a:t>
            </a:r>
            <a:r>
              <a:rPr lang="ru-RU" sz="4400" b="1" dirty="0" err="1"/>
              <a:t>в</a:t>
            </a:r>
            <a:r>
              <a:rPr lang="ru-RU" sz="44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</a:t>
            </a:r>
            <a:r>
              <a:rPr lang="ru-RU" sz="4400" b="1" dirty="0" err="1"/>
              <a:t>дающий</a:t>
            </a:r>
            <a:r>
              <a:rPr lang="ru-RU" sz="4400" b="1" dirty="0"/>
              <a:t>!</a:t>
            </a:r>
          </a:p>
          <a:p>
            <a:pPr algn="ctr">
              <a:spcBef>
                <a:spcPct val="50000"/>
              </a:spcBef>
              <a:defRPr/>
            </a:pPr>
            <a:endParaRPr lang="ru-RU" sz="4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4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4357688" y="28575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 rot="772785">
            <a:off x="390525" y="319088"/>
            <a:ext cx="1066800" cy="10668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Е</a:t>
            </a: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357438"/>
            <a:ext cx="36433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500313"/>
            <a:ext cx="40719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286125"/>
            <a:ext cx="1857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300"/>
          </a:xfrm>
        </p:spPr>
        <p:txBody>
          <a:bodyPr/>
          <a:lstStyle/>
          <a:p>
            <a:pPr eaLnBrk="1" hangingPunct="1"/>
            <a:r>
              <a:rPr lang="ru-RU" b="1" dirty="0" smtClean="0"/>
              <a:t>             К</a:t>
            </a:r>
            <a:r>
              <a:rPr lang="ru-RU" sz="5400" b="1" u="sng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ПУСТА  -  З</a:t>
            </a:r>
            <a:r>
              <a:rPr lang="ru-RU" sz="5400" b="1" u="sng" dirty="0" smtClean="0">
                <a:solidFill>
                  <a:srgbClr val="FF0000"/>
                </a:solidFill>
              </a:rPr>
              <a:t>А</a:t>
            </a:r>
            <a:r>
              <a:rPr lang="ru-RU" sz="5400" b="1" u="sng" dirty="0" smtClean="0">
                <a:solidFill>
                  <a:srgbClr val="00B050"/>
                </a:solidFill>
              </a:rPr>
              <a:t>Я</a:t>
            </a:r>
            <a:r>
              <a:rPr lang="ru-RU" b="1" dirty="0" smtClean="0"/>
              <a:t>Ц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sz="5400" b="1" u="sng" dirty="0" smtClean="0">
                <a:solidFill>
                  <a:srgbClr val="00B050"/>
                </a:solidFill>
              </a:rPr>
              <a:t>Я</a:t>
            </a:r>
            <a:r>
              <a:rPr lang="ru-RU" b="1" dirty="0" smtClean="0"/>
              <a:t> З</a:t>
            </a:r>
            <a:r>
              <a:rPr lang="ru-RU" sz="5400" b="1" u="sng" dirty="0" smtClean="0">
                <a:solidFill>
                  <a:srgbClr val="FF0000"/>
                </a:solidFill>
              </a:rPr>
              <a:t>А</a:t>
            </a:r>
            <a:r>
              <a:rPr lang="ru-RU" sz="5400" b="1" u="sng" dirty="0" smtClean="0">
                <a:solidFill>
                  <a:srgbClr val="00B050"/>
                </a:solidFill>
              </a:rPr>
              <a:t>Я</a:t>
            </a:r>
            <a:r>
              <a:rPr lang="ru-RU" b="1" dirty="0" smtClean="0"/>
              <a:t>Ц ЛЮБЛЮ К</a:t>
            </a:r>
            <a:r>
              <a:rPr lang="ru-RU" sz="5400" b="1" u="sng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ПУСТУ.</a:t>
            </a:r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 flipH="1">
            <a:off x="3429000" y="642938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4"/>
          <p:cNvSpPr>
            <a:spLocks noChangeShapeType="1"/>
          </p:cNvSpPr>
          <p:nvPr/>
        </p:nvSpPr>
        <p:spPr bwMode="auto">
          <a:xfrm flipH="1">
            <a:off x="6072188" y="571500"/>
            <a:ext cx="142875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 rot="2172619">
            <a:off x="285750" y="214313"/>
            <a:ext cx="1066800" cy="1066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Ребусы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1196752"/>
            <a:ext cx="3456384" cy="23762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88298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76649"/>
            <a:ext cx="1872208" cy="26642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8"/>
          <a:stretch>
            <a:fillRect/>
          </a:stretch>
        </p:blipFill>
        <p:spPr bwMode="auto">
          <a:xfrm rot="16200000">
            <a:off x="6086451" y="4218383"/>
            <a:ext cx="2557361" cy="22738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381051" y="3796605"/>
            <a:ext cx="2006727" cy="3081214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Графиксация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Объект 13" descr="1260374733_scan10021_cr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3009">
            <a:off x="5385109" y="1894061"/>
            <a:ext cx="3332922" cy="25783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Рисунок 14" descr="1260374906_scan1001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277" y="1268760"/>
            <a:ext cx="2376264" cy="21602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Рисунок 15" descr="http://festival.1september.ru/articles/632124/img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2364">
            <a:off x="222272" y="1795793"/>
            <a:ext cx="2232248" cy="277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festival.1september.ru/articles/632124/img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611" y="4077072"/>
            <a:ext cx="3377213" cy="23428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10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Генератор кроссвордов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48672" cy="467827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1431</TotalTime>
  <Words>243</Words>
  <Application>Microsoft Office PowerPoint</Application>
  <PresentationFormat>Экран (4:3)</PresentationFormat>
  <Paragraphs>95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 Black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Развитие орфографической грамотности через организацию учебно-исследовательской деятельности по изучению словарных слов по русскому языку во 2 классе</vt:lpstr>
      <vt:lpstr>Этапы работы  </vt:lpstr>
      <vt:lpstr>Методы исследовательской деятельности</vt:lpstr>
      <vt:lpstr>Зрительные ассоциации</vt:lpstr>
      <vt:lpstr>Презентация PowerPoint</vt:lpstr>
      <vt:lpstr>             КАПУСТА  -  ЗАЯЦ          Я ЗАЯЦ ЛЮБЛЮ КАПУСТУ.</vt:lpstr>
      <vt:lpstr>Ребусы</vt:lpstr>
      <vt:lpstr>Графиксация</vt:lpstr>
      <vt:lpstr>Генератор кроссвордов</vt:lpstr>
      <vt:lpstr>Кроссворды</vt:lpstr>
      <vt:lpstr>Звуковые (фонетические) ассоциации</vt:lpstr>
      <vt:lpstr>Рифмованные стихи</vt:lpstr>
      <vt:lpstr>Метод «Проба пера</vt:lpstr>
      <vt:lpstr>Этимология слова</vt:lpstr>
      <vt:lpstr>Презентация слова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Беларуси в лицах</dc:title>
  <dc:creator>Cifrovik</dc:creator>
  <cp:lastModifiedBy>Admin2</cp:lastModifiedBy>
  <cp:revision>134</cp:revision>
  <dcterms:created xsi:type="dcterms:W3CDTF">2013-02-22T18:37:43Z</dcterms:created>
  <dcterms:modified xsi:type="dcterms:W3CDTF">2014-03-25T13:16:45Z</dcterms:modified>
</cp:coreProperties>
</file>