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3" r:id="rId3"/>
    <p:sldId id="282" r:id="rId4"/>
    <p:sldId id="284" r:id="rId5"/>
    <p:sldId id="299" r:id="rId6"/>
    <p:sldId id="292" r:id="rId7"/>
    <p:sldId id="300" r:id="rId8"/>
    <p:sldId id="295" r:id="rId9"/>
    <p:sldId id="296" r:id="rId10"/>
    <p:sldId id="301" r:id="rId11"/>
    <p:sldId id="302" r:id="rId12"/>
    <p:sldId id="278" r:id="rId13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>
      <p:cViewPr varScale="1">
        <p:scale>
          <a:sx n="103" d="100"/>
          <a:sy n="103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69837472613205"/>
          <c:y val="3.2594576049938484E-2"/>
          <c:w val="0.88730158730159281"/>
          <c:h val="0.798561151079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933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70</c:v>
                </c:pt>
                <c:pt idx="1">
                  <c:v>60</c:v>
                </c:pt>
                <c:pt idx="2">
                  <c:v>71</c:v>
                </c:pt>
                <c:pt idx="3">
                  <c:v>68</c:v>
                </c:pt>
                <c:pt idx="4">
                  <c:v>72</c:v>
                </c:pt>
                <c:pt idx="5">
                  <c:v>86</c:v>
                </c:pt>
                <c:pt idx="6">
                  <c:v>81</c:v>
                </c:pt>
                <c:pt idx="7">
                  <c:v>74</c:v>
                </c:pt>
                <c:pt idx="8">
                  <c:v>66</c:v>
                </c:pt>
                <c:pt idx="9">
                  <c:v>25</c:v>
                </c:pt>
                <c:pt idx="10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4565688"/>
        <c:axId val="127360400"/>
        <c:axId val="0"/>
      </c:bar3DChart>
      <c:catAx>
        <c:axId val="114565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736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60400"/>
        <c:scaling>
          <c:orientation val="minMax"/>
        </c:scaling>
        <c:delete val="0"/>
        <c:axPos val="l"/>
        <c:majorGridlines>
          <c:spPr>
            <a:ln w="233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565688"/>
        <c:crosses val="autoZero"/>
        <c:crossBetween val="between"/>
      </c:valAx>
      <c:spPr>
        <a:noFill/>
        <a:ln w="1865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306484404819007E-2"/>
          <c:y val="6.2350119904076934E-2"/>
          <c:w val="0.90024491450672861"/>
          <c:h val="0.745708809680370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-1.7719180055574515E-7"/>
                  <c:y val="9.6095423512205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7361184"/>
        <c:axId val="127361968"/>
        <c:axId val="0"/>
      </c:bar3DChart>
      <c:catAx>
        <c:axId val="1273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736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619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7361184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/>
            </a:pPr>
            <a:r>
              <a:rPr lang="ru-RU" sz="1600" b="1">
                <a:solidFill>
                  <a:schemeClr val="accent4">
                    <a:lumMod val="50000"/>
                  </a:schemeClr>
                </a:solidFill>
              </a:rPr>
              <a:t>ПО КАТЕГОРИЯМ</a:t>
            </a:r>
          </a:p>
        </c:rich>
      </c:tx>
      <c:layout>
        <c:manualLayout>
          <c:xMode val="edge"/>
          <c:yMode val="edge"/>
          <c:x val="0.29755968591062176"/>
          <c:y val="2.345557007803181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4051815317657147E-2"/>
          <c:y val="0.14537035400145221"/>
          <c:w val="0.52819847678401111"/>
          <c:h val="0.773555138723880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2009/2010 уч.год</c:v>
                </c:pt>
              </c:strCache>
            </c:strRef>
          </c:tx>
          <c:explosion val="6"/>
          <c:dPt>
            <c:idx val="0"/>
            <c:bubble3D val="0"/>
            <c:explosion val="13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33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6326482871208553"/>
          <c:y val="0.15487708308314291"/>
          <c:w val="0.34614598548045838"/>
          <c:h val="0.8106201045222036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8C2F6-AA23-4412-B196-764935F2B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720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91152-E0F8-42C9-B551-88DAA2C04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161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91152-E0F8-42C9-B551-88DAA2C0498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00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19.02.2014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SCF0053"/>
          <p:cNvPicPr>
            <a:picLocks noChangeAspect="1" noChangeArrowheads="1"/>
          </p:cNvPicPr>
          <p:nvPr/>
        </p:nvPicPr>
        <p:blipFill>
          <a:blip r:embed="rId3" cstate="email">
            <a:lum bright="34000" contrast="-2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00694" y="4357694"/>
            <a:ext cx="274637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Директор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СШ №1 г.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Лиды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С. А. Фонасов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14290"/>
            <a:ext cx="9144000" cy="6207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Государственное учреждение образования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Средняя школа №1  г.Лиды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71612"/>
            <a:ext cx="9144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Семинар </a:t>
            </a: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“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ФОРМИРОВАНИЕ И РАЗВИТИЕ Исследовательских КОМПЕТЕНЦИЙ УЧАЩИХСЯ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”</a:t>
            </a:r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1323" y="2071678"/>
            <a:ext cx="6112677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7790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Поздравление призёров</a:t>
            </a:r>
            <a:endParaRPr lang="ru-RU" sz="4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785794"/>
            <a:ext cx="498170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 школы\Выступления_справки\2013_СУ_директора_работа с одарёнными\phoca_thumb_l_prizer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D:\Документы школы\Выступления_справки\2013_СУ_директора_работа с одарёнными\phoca_thumb_l_prizery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785794"/>
            <a:ext cx="7643834" cy="640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 descr="D:\Документы школы\Выступления_справки\2013_СУ_директора_работа с одарёнными\prizery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908" y="607221"/>
            <a:ext cx="9286908" cy="6965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7790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Поздравление призёров</a:t>
            </a:r>
            <a:endParaRPr lang="ru-RU" sz="4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3500430" y="3429000"/>
            <a:ext cx="5257800" cy="2101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50180" name="Picture 4" descr="DSCF005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785794"/>
            <a:ext cx="356393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E:\ЕИП школы\Фотоархив\Разное\фото\Копирование из CNV000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08"/>
            <a:ext cx="5429219" cy="3619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5357818" y="2214554"/>
            <a:ext cx="3571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Кирова, 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1928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средняя школа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№1 г.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Лиды</a:t>
            </a:r>
          </a:p>
        </p:txBody>
      </p:sp>
      <p:pic>
        <p:nvPicPr>
          <p:cNvPr id="17414" name="Picture 2" descr="E:\!Работы\Оля\учителя юбиляры\p000_1_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234" y="3500414"/>
            <a:ext cx="483376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00034" y="5357826"/>
            <a:ext cx="375186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Гоголя, 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2006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год -корпус начальных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классов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14291"/>
            <a:ext cx="850112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Школа расположена в центре города в 2-ух учебных корпусах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2285984" y="3357562"/>
          <a:ext cx="8569325" cy="298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Количество учащихся по параллелям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786182" y="6143644"/>
            <a:ext cx="6696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параллель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0" y="857232"/>
          <a:ext cx="564360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7" name="Text Box 15"/>
          <p:cNvSpPr txBox="1">
            <a:spLocks noChangeArrowheads="1"/>
          </p:cNvSpPr>
          <p:nvPr/>
        </p:nvSpPr>
        <p:spPr bwMode="auto">
          <a:xfrm rot="16200000">
            <a:off x="-184944" y="2062957"/>
            <a:ext cx="180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количество классов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 rot="16200000">
            <a:off x="3563141" y="4509297"/>
            <a:ext cx="1801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количество учащихся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142976" y="3357562"/>
            <a:ext cx="364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параллель</a:t>
            </a:r>
          </a:p>
        </p:txBody>
      </p:sp>
      <p:pic>
        <p:nvPicPr>
          <p:cNvPr id="23" name="Picture 12" descr="m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2524">
            <a:off x="1643041" y="4929198"/>
            <a:ext cx="2047979" cy="1535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P1110862_resize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34503">
            <a:off x="357158" y="4214818"/>
            <a:ext cx="2000264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Цвет_10+"/>
          <p:cNvPicPr/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32494">
            <a:off x="6758728" y="1496492"/>
            <a:ext cx="2051243" cy="1359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2" descr="I:\Методическая работа_2007_08\Предметные_Недели\План_Недели_Биологии_и_Химии\День_Четвёртый\101_113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61587">
            <a:off x="4976566" y="1997214"/>
            <a:ext cx="2024345" cy="1437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71604" y="3929066"/>
            <a:ext cx="30003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Всего учащихся - 715</a:t>
            </a:r>
            <a:endParaRPr lang="ru-RU" sz="2000" b="1" i="1" dirty="0">
              <a:solidFill>
                <a:srgbClr val="FFFFFF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-180975" y="5080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5CB5B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be-BY" sz="36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Профессиональное мастерство учителей</a:t>
            </a:r>
            <a:endParaRPr lang="ru-RU" sz="3600" b="1" i="1" dirty="0">
              <a:solidFill>
                <a:srgbClr val="FFFFFF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3857628"/>
          <a:ext cx="8858280" cy="2857520"/>
        </p:xfrm>
        <a:graphic>
          <a:graphicData uri="http://schemas.openxmlformats.org/drawingml/2006/table">
            <a:tbl>
              <a:tblPr/>
              <a:tblGrid>
                <a:gridCol w="2857520"/>
                <a:gridCol w="2786082"/>
                <a:gridCol w="3214678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–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92,5%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первую категорию – 80,85%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93,5%,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первую категорию – 82,60%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94,2%,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первую категорию – 82,60%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Documents and Settings\Фонасов С А\Рабочий стол\Обмен информацией\ф\P111021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27867">
            <a:off x="3941392" y="584914"/>
            <a:ext cx="2926232" cy="2117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\\Sysadmin\ЕИП школы\Фотоархив\2011-2012уч.год\учитель года\Изображение 063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93123">
            <a:off x="6492703" y="1531970"/>
            <a:ext cx="2778643" cy="2084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Объект 41"/>
          <p:cNvGraphicFramePr/>
          <p:nvPr/>
        </p:nvGraphicFramePr>
        <p:xfrm>
          <a:off x="0" y="714356"/>
          <a:ext cx="392905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876284"/>
          </a:xfrm>
        </p:spPr>
        <p:txBody>
          <a:bodyPr/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071678"/>
            <a:ext cx="86439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2007-2009 республиканский инновационный проект «Внедрение модели информационно - методического сопровождения идеологической работы в учреждениях образования». </a:t>
            </a:r>
          </a:p>
          <a:p>
            <a:pPr marL="354013" lvl="0" indent="-354013" algn="just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 2010 года - областной ресурсный центр  </a:t>
            </a: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ru-RU" sz="2000" dirty="0" smtClean="0">
                <a:solidFill>
                  <a:srgbClr val="002060"/>
                </a:solidFill>
              </a:rPr>
              <a:t>Информационное – коммуникационное воспитательное пространство школы</a:t>
            </a:r>
            <a:r>
              <a:rPr lang="en-US" sz="2000" dirty="0" smtClean="0">
                <a:solidFill>
                  <a:srgbClr val="002060"/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пути повышения профессиональной  квалификации педагога-воспитателя</a:t>
            </a:r>
            <a:r>
              <a:rPr lang="en-US" sz="2000" dirty="0" smtClean="0">
                <a:solidFill>
                  <a:srgbClr val="002060"/>
                </a:solidFill>
              </a:rPr>
              <a:t>”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 2012 года – республиканский инновационный проект «Внедрение методики проведения учебно-исследовательской деятельности в условиях функционирования ресурсного центра информационных технологий». 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Динамика учебных достижений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 </a:t>
            </a:r>
            <a:endParaRPr lang="ru-RU" sz="3600" b="1" i="1" dirty="0">
              <a:solidFill>
                <a:srgbClr val="FFFFFF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40" y="1857364"/>
          <a:ext cx="8929716" cy="36167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5982"/>
                <a:gridCol w="1077822"/>
                <a:gridCol w="1216151"/>
                <a:gridCol w="1216151"/>
                <a:gridCol w="1566805"/>
                <a:gridCol w="1566805"/>
              </a:tblGrid>
              <a:tr h="960801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Уровень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2009/2010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2010/2011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2011/2012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2012/2013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 четв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2013/2014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253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%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%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%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%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%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4804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Высокий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3,74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5,99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6,1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6,96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4,65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4804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Достаточный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21,38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22,63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24,83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26,09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24,1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4804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Средний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46,34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41,93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44,41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45,56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49,62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4234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Удовлетворительный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28,4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29,45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24,65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21,39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21,35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  <a:tr h="4804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Низкий </a:t>
                      </a:r>
                      <a:endParaRPr lang="ru-RU" sz="17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-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-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-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7" marR="64357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Динамика учебных достижений учащихся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1785926"/>
          <a:ext cx="8929719" cy="33575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03449"/>
                <a:gridCol w="1439889"/>
                <a:gridCol w="1315351"/>
                <a:gridCol w="1341915"/>
                <a:gridCol w="1318732"/>
                <a:gridCol w="1310383"/>
              </a:tblGrid>
              <a:tr h="17177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Показатель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2009/2010 </a:t>
                      </a:r>
                      <a:r>
                        <a:rPr lang="ru-RU" sz="2000" kern="1200" dirty="0" err="1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уч.г</a:t>
                      </a: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2010/2011 уч.г.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2011/2012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уч.г.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2012/2013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уч.г.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II </a:t>
                      </a: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четв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2013/2014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уч.г.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</a:tr>
              <a:tr h="5466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Средний балл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7,17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7,20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7,30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7,31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7,32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</a:tr>
              <a:tr h="5466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на 5-10 баллов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71,45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70,55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75,35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78,61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78,66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</a:tr>
              <a:tr h="5466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Закончили на 9-10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3,74%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5,99%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6,1%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6,96% 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ln cmpd="dbl">
                            <a:solidFill>
                              <a:schemeClr val="tx1"/>
                            </a:solidFill>
                          </a:ln>
                        </a:rPr>
                        <a:t>4,65</a:t>
                      </a:r>
                      <a:endParaRPr lang="ru-RU" sz="20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31" marR="68331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  </a:t>
            </a:r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Олимпиады</a:t>
            </a:r>
            <a:endParaRPr lang="ru-RU" sz="4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06" y="1571612"/>
          <a:ext cx="8929718" cy="424068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25483"/>
                <a:gridCol w="2581265"/>
                <a:gridCol w="1813862"/>
                <a:gridCol w="1883626"/>
                <a:gridCol w="1325482"/>
              </a:tblGrid>
              <a:tr h="2071702">
                <a:tc>
                  <a:txBody>
                    <a:bodyPr/>
                    <a:lstStyle/>
                    <a:p>
                      <a:pPr indent="20193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Год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Республиканская олимпиада –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учащиеся  </a:t>
                      </a:r>
                      <a:r>
                        <a:rPr lang="ru-RU" sz="2000" kern="1200" dirty="0" err="1"/>
                        <a:t>II</a:t>
                      </a:r>
                      <a:r>
                        <a:rPr lang="ru-RU" sz="2000" kern="1200" dirty="0"/>
                        <a:t> и  </a:t>
                      </a:r>
                      <a:r>
                        <a:rPr lang="ru-RU" sz="2000" kern="1200" dirty="0" err="1"/>
                        <a:t>III</a:t>
                      </a:r>
                      <a:r>
                        <a:rPr lang="ru-RU" sz="2000" kern="1200" dirty="0"/>
                        <a:t> </a:t>
                      </a:r>
                      <a:r>
                        <a:rPr lang="ru-RU" sz="2000" kern="1200" dirty="0" smtClean="0"/>
                        <a:t>ступени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район/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область/республика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Олимпиада  -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учащиеся  I и  II ступени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район/область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Общее кол-во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мест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район</a:t>
                      </a:r>
                      <a:r>
                        <a:rPr lang="ru-RU" sz="2000" kern="1200" dirty="0" smtClean="0"/>
                        <a:t>/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область/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республика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Общая динамика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2009/2010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6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14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25/2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6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2010/2011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15 / 4</a:t>
                      </a:r>
                      <a:r>
                        <a:rPr lang="en-US" sz="2000" kern="1200" dirty="0"/>
                        <a:t>+2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37/4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+ 14 </a:t>
                      </a:r>
                      <a:r>
                        <a:rPr lang="ru-RU" sz="2000" kern="1200" dirty="0" err="1" smtClean="0"/>
                        <a:t>дипл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6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2011/2012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18 / 6</a:t>
                      </a:r>
                      <a:r>
                        <a:rPr lang="en-US" sz="2000" kern="1200" dirty="0"/>
                        <a:t>+2 </a:t>
                      </a:r>
                      <a:r>
                        <a:rPr lang="ru-RU" sz="2000" kern="1200" dirty="0"/>
                        <a:t>/ 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48/6/2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+ 15 </a:t>
                      </a:r>
                      <a:r>
                        <a:rPr lang="ru-RU" sz="2000" kern="1200" dirty="0" err="1" smtClean="0"/>
                        <a:t>дипл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6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2012/2013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27 / 9</a:t>
                      </a:r>
                      <a:r>
                        <a:rPr lang="en-US" sz="2000" kern="1200" dirty="0"/>
                        <a:t>+1 </a:t>
                      </a:r>
                      <a:r>
                        <a:rPr lang="ru-RU" sz="2000" kern="1200" dirty="0"/>
                        <a:t>/ 5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36/4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63/13/5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+25 </a:t>
                      </a:r>
                      <a:r>
                        <a:rPr lang="ru-RU" sz="2000" kern="1200" dirty="0" err="1" smtClean="0"/>
                        <a:t>дипл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6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2013/2014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r>
                        <a:rPr lang="en-US" sz="2000" kern="1200" dirty="0"/>
                        <a:t>0 </a:t>
                      </a:r>
                      <a:r>
                        <a:rPr lang="ru-RU" sz="2000" kern="1200" dirty="0"/>
                        <a:t>/ </a:t>
                      </a:r>
                      <a:r>
                        <a:rPr lang="en-US" sz="2000" kern="1200" dirty="0"/>
                        <a:t>4+5 </a:t>
                      </a:r>
                      <a:r>
                        <a:rPr lang="ru-RU" sz="2000" kern="1200" dirty="0"/>
                        <a:t>/ </a:t>
                      </a:r>
                      <a:r>
                        <a:rPr lang="en-US" sz="2000" kern="1200" dirty="0"/>
                        <a:t>?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8" y="2295144"/>
          <a:ext cx="8929718" cy="31821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43043"/>
                <a:gridCol w="1928826"/>
                <a:gridCol w="1714512"/>
                <a:gridCol w="1928826"/>
                <a:gridCol w="1714511"/>
              </a:tblGrid>
              <a:tr h="777931">
                <a:tc>
                  <a:txBody>
                    <a:bodyPr/>
                    <a:lstStyle/>
                    <a:p>
                      <a:pPr indent="20193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Год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Кол-во 1 мест</a:t>
                      </a:r>
                    </a:p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р-н/</a:t>
                      </a:r>
                      <a:r>
                        <a:rPr lang="ru-RU" sz="1800" kern="1200" dirty="0" err="1"/>
                        <a:t>обл</a:t>
                      </a:r>
                      <a:r>
                        <a:rPr lang="ru-RU" sz="1800" kern="1200" dirty="0"/>
                        <a:t> /</a:t>
                      </a:r>
                      <a:r>
                        <a:rPr lang="ru-RU" sz="1800" kern="1200" dirty="0" err="1"/>
                        <a:t>респ</a:t>
                      </a:r>
                      <a:r>
                        <a:rPr lang="ru-RU" sz="1800" kern="1200" dirty="0"/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Кол-во 2 мест</a:t>
                      </a:r>
                    </a:p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р-н/обл /респ.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Кол-во 3 мест</a:t>
                      </a:r>
                    </a:p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р-н/обл /респ.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Общее кол-во  мест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р-н/обл /респ.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2007/2008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2008/2009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2009/2010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4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2010/2011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4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2011/2012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2/1/1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3/1/1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  <a:tr h="2121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2012/2013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3/1/-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1/2/-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4/1/1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8/4/1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01" marR="66301" marT="0" marB="0" anchor="ctr"/>
                </a:tc>
              </a:tr>
            </a:tbl>
          </a:graphicData>
        </a:graphic>
      </p:graphicFrame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214290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Количество мест на НПК </a:t>
            </a:r>
          </a:p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(район  /область / республика)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19.02.2014</a:t>
            </a: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441</Words>
  <Application>Microsoft Office PowerPoint</Application>
  <PresentationFormat>Экран (4:3)</PresentationFormat>
  <Paragraphs>218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 УПРАВЛЕНИЯ КАЧЕСТВОМ УРОКА КАК УСЛОВИЕ ПОВЫШЕНИЯ КАЧЕСТВОМ ОБРАЗОВАНИЯ</dc:title>
  <dc:creator>Borbet</dc:creator>
  <cp:lastModifiedBy>Admin2</cp:lastModifiedBy>
  <cp:revision>183</cp:revision>
  <dcterms:created xsi:type="dcterms:W3CDTF">2011-03-16T09:54:34Z</dcterms:created>
  <dcterms:modified xsi:type="dcterms:W3CDTF">2014-03-25T13:06:53Z</dcterms:modified>
</cp:coreProperties>
</file>