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4"/>
  </p:notesMasterIdLst>
  <p:handoutMasterIdLst>
    <p:handoutMasterId r:id="rId15"/>
  </p:handoutMasterIdLst>
  <p:sldIdLst>
    <p:sldId id="269" r:id="rId2"/>
    <p:sldId id="283" r:id="rId3"/>
    <p:sldId id="282" r:id="rId4"/>
    <p:sldId id="284" r:id="rId5"/>
    <p:sldId id="299" r:id="rId6"/>
    <p:sldId id="292" r:id="rId7"/>
    <p:sldId id="300" r:id="rId8"/>
    <p:sldId id="295" r:id="rId9"/>
    <p:sldId id="296" r:id="rId10"/>
    <p:sldId id="301" r:id="rId11"/>
    <p:sldId id="302" r:id="rId12"/>
    <p:sldId id="278" r:id="rId13"/>
  </p:sldIdLst>
  <p:sldSz cx="9144000" cy="6858000" type="screen4x3"/>
  <p:notesSz cx="6735763" cy="98694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3E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43" autoAdjust="0"/>
    <p:restoredTop sz="94660"/>
  </p:normalViewPr>
  <p:slideViewPr>
    <p:cSldViewPr>
      <p:cViewPr varScale="1">
        <p:scale>
          <a:sx n="103" d="100"/>
          <a:sy n="103" d="100"/>
        </p:scale>
        <p:origin x="27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269837472613205"/>
          <c:y val="3.2594576049938484E-2"/>
          <c:w val="0.88730158730159281"/>
          <c:h val="0.79856115107913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933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Sheet1!$B$1:$L$1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cat>
          <c:val>
            <c:numRef>
              <c:f>Sheet1!$B$2:$L$2</c:f>
              <c:numCache>
                <c:formatCode>General</c:formatCode>
                <c:ptCount val="11"/>
                <c:pt idx="0">
                  <c:v>70</c:v>
                </c:pt>
                <c:pt idx="1">
                  <c:v>60</c:v>
                </c:pt>
                <c:pt idx="2">
                  <c:v>71</c:v>
                </c:pt>
                <c:pt idx="3">
                  <c:v>68</c:v>
                </c:pt>
                <c:pt idx="4">
                  <c:v>72</c:v>
                </c:pt>
                <c:pt idx="5">
                  <c:v>86</c:v>
                </c:pt>
                <c:pt idx="6">
                  <c:v>81</c:v>
                </c:pt>
                <c:pt idx="7">
                  <c:v>74</c:v>
                </c:pt>
                <c:pt idx="8">
                  <c:v>66</c:v>
                </c:pt>
                <c:pt idx="9">
                  <c:v>25</c:v>
                </c:pt>
                <c:pt idx="10">
                  <c:v>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14565688"/>
        <c:axId val="127360400"/>
        <c:axId val="0"/>
      </c:bar3DChart>
      <c:catAx>
        <c:axId val="114565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233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2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27360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360400"/>
        <c:scaling>
          <c:orientation val="minMax"/>
        </c:scaling>
        <c:delete val="0"/>
        <c:axPos val="l"/>
        <c:majorGridlines>
          <c:spPr>
            <a:ln w="2332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33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2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14565688"/>
        <c:crosses val="autoZero"/>
        <c:crossBetween val="between"/>
      </c:valAx>
      <c:spPr>
        <a:noFill/>
        <a:ln w="1865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2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view3D>
      <c:rotX val="15"/>
      <c:hPercent val="6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306484404819007E-2"/>
          <c:y val="6.2350119904076934E-2"/>
          <c:w val="0.90024491450672861"/>
          <c:h val="0.7457088096803706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invertIfNegative val="0"/>
          <c:dLbls>
            <c:dLbl>
              <c:idx val="8"/>
              <c:layout>
                <c:manualLayout>
                  <c:x val="-1.7719180055574515E-7"/>
                  <c:y val="9.60954235122050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Sheet1!$B$1:$L$1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cat>
          <c:val>
            <c:numRef>
              <c:f>Sheet1!$B$2:$L$2</c:f>
              <c:numCache>
                <c:formatCode>General</c:formatCode>
                <c:ptCount val="11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1</c:v>
                </c:pt>
                <c:pt idx="1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7361184"/>
        <c:axId val="127361968"/>
        <c:axId val="0"/>
      </c:bar3DChart>
      <c:catAx>
        <c:axId val="127361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/>
            </a:pPr>
            <a:endParaRPr lang="ru-RU"/>
          </a:p>
        </c:txPr>
        <c:crossAx val="127361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36196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27361184"/>
        <c:crosses val="autoZero"/>
        <c:crossBetween val="between"/>
        <c:majorUnit val="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600"/>
            </a:pPr>
            <a:r>
              <a:rPr lang="ru-RU" sz="1600" b="1">
                <a:solidFill>
                  <a:schemeClr val="accent4">
                    <a:lumMod val="50000"/>
                  </a:schemeClr>
                </a:solidFill>
              </a:rPr>
              <a:t>ПО КАТЕГОРИЯМ</a:t>
            </a:r>
          </a:p>
        </c:rich>
      </c:tx>
      <c:layout>
        <c:manualLayout>
          <c:xMode val="edge"/>
          <c:yMode val="edge"/>
          <c:x val="0.29755968591062176"/>
          <c:y val="2.3455570078031811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4051815317657147E-2"/>
          <c:y val="0.14537035400145221"/>
          <c:w val="0.52819847678401111"/>
          <c:h val="0.7735551387238802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2009/2010 уч.год</c:v>
                </c:pt>
              </c:strCache>
            </c:strRef>
          </c:tx>
          <c:explosion val="6"/>
          <c:dPt>
            <c:idx val="0"/>
            <c:bubble3D val="0"/>
            <c:explosion val="13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высшая</c:v>
                </c:pt>
                <c:pt idx="1">
                  <c:v>первая</c:v>
                </c:pt>
                <c:pt idx="2">
                  <c:v>вторая</c:v>
                </c:pt>
                <c:pt idx="3">
                  <c:v>без категории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38</c:v>
                </c:pt>
                <c:pt idx="1">
                  <c:v>33</c:v>
                </c:pt>
                <c:pt idx="2">
                  <c:v>11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9">
          <a:noFill/>
        </a:ln>
      </c:spPr>
    </c:plotArea>
    <c:legend>
      <c:legendPos val="r"/>
      <c:layout>
        <c:manualLayout>
          <c:xMode val="edge"/>
          <c:yMode val="edge"/>
          <c:x val="0.6326482871208553"/>
          <c:y val="0.15487708308314291"/>
          <c:w val="0.34614598548045838"/>
          <c:h val="0.81062010452220368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8C2F6-AA23-4412-B196-764935F2BF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67200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91152-E0F8-42C9-B551-88DAA2C04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51619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91152-E0F8-42C9-B551-88DAA2C0498C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006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19.02.2014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AA43D88-0343-493A-AD2F-180EE25607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fade/>
  </p:transition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image" Target="../media/image8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DSCF0053"/>
          <p:cNvPicPr>
            <a:picLocks noChangeAspect="1" noChangeArrowheads="1"/>
          </p:cNvPicPr>
          <p:nvPr/>
        </p:nvPicPr>
        <p:blipFill>
          <a:blip r:embed="rId3" cstate="email">
            <a:lum bright="34000" contrast="-2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500694" y="4357694"/>
            <a:ext cx="274637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</a:rPr>
              <a:t>Директор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</a:rPr>
              <a:t>СШ №1 г.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</a:rPr>
              <a:t>Лиды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</a:rPr>
              <a:t>С. А. Фонасов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214290"/>
            <a:ext cx="9144000" cy="62071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Государственное учреждение образования </a:t>
            </a:r>
            <a:b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“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Средняя школа №1  г.Лиды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”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571612"/>
            <a:ext cx="91440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20000"/>
                      <a:lumOff val="80000"/>
                      <a:alpha val="60000"/>
                    </a:schemeClr>
                  </a:glow>
                  <a:reflection blurRad="12700" stA="50000" endPos="50000" dist="5000" dir="5400000" sy="-100000" rotWithShape="0"/>
                </a:effectLst>
                <a:latin typeface="Arial" charset="0"/>
              </a:rPr>
              <a:t>Семинар </a:t>
            </a:r>
          </a:p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20000"/>
                      <a:lumOff val="80000"/>
                      <a:alpha val="60000"/>
                    </a:schemeClr>
                  </a:glow>
                  <a:reflection blurRad="12700" stA="50000" endPos="50000" dist="5000" dir="5400000" sy="-100000" rotWithShape="0"/>
                </a:effectLst>
                <a:latin typeface="Arial" charset="0"/>
              </a:rPr>
              <a:t>“</a:t>
            </a: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20000"/>
                      <a:lumOff val="80000"/>
                      <a:alpha val="60000"/>
                    </a:schemeClr>
                  </a:glow>
                  <a:reflection blurRad="12700" stA="50000" endPos="50000" dist="5000" dir="5400000" sy="-100000" rotWithShape="0"/>
                </a:effectLst>
                <a:latin typeface="Arial" charset="0"/>
              </a:rPr>
              <a:t>ФОРМИРОВАНИЕ И РАЗВИТИЕ Исследовательских КОМПЕТЕНЦИЙ УЧАЩИХСЯ</a:t>
            </a:r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20000"/>
                      <a:lumOff val="80000"/>
                      <a:alpha val="60000"/>
                    </a:schemeClr>
                  </a:glow>
                  <a:reflection blurRad="12700" stA="50000" endPos="50000" dist="5000" dir="5400000" sy="-100000" rotWithShape="0"/>
                </a:effectLst>
                <a:latin typeface="Arial" charset="0"/>
              </a:rPr>
              <a:t>”</a:t>
            </a:r>
            <a:endParaRPr lang="ru-RU" sz="28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lumMod val="20000"/>
                    <a:lumOff val="80000"/>
                    <a:alpha val="60000"/>
                  </a:schemeClr>
                </a:glow>
                <a:reflection blurRad="12700" stA="50000" endPos="50000" dist="5000" dir="5400000" sy="-100000" rotWithShape="0"/>
              </a:effectLst>
              <a:latin typeface="Arial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31323" y="2071678"/>
            <a:ext cx="6112677" cy="4786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6"/>
          <p:cNvSpPr>
            <a:spLocks noChangeArrowheads="1"/>
          </p:cNvSpPr>
          <p:nvPr/>
        </p:nvSpPr>
        <p:spPr bwMode="auto">
          <a:xfrm>
            <a:off x="0" y="77908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0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  <a:ea typeface="+mj-ea"/>
                <a:cs typeface="+mj-cs"/>
              </a:rPr>
              <a:t>Поздравление призёров</a:t>
            </a:r>
            <a:endParaRPr lang="ru-RU" sz="4000" b="1" i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" y="785794"/>
            <a:ext cx="4981707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Документы школы\Выступления_справки\2013_СУ_директора_работа с одарёнными\phoca_thumb_l_prizery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14356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 descr="D:\Документы школы\Выступления_справки\2013_СУ_директора_работа с одарёнными\phoca_thumb_l_prizery1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48" y="785794"/>
            <a:ext cx="7643834" cy="640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1" name="Picture 1" descr="D:\Документы школы\Выступления_справки\2013_СУ_директора_работа с одарёнными\prizery0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42908" y="607221"/>
            <a:ext cx="9286908" cy="69651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0" y="77908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0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  <a:ea typeface="+mj-ea"/>
                <a:cs typeface="+mj-cs"/>
              </a:rPr>
              <a:t>Поздравление призёров</a:t>
            </a:r>
            <a:endParaRPr lang="ru-RU" sz="4000" b="1" i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WordArt 3"/>
          <p:cNvSpPr>
            <a:spLocks noChangeArrowheads="1" noChangeShapeType="1" noTextEdit="1"/>
          </p:cNvSpPr>
          <p:nvPr/>
        </p:nvSpPr>
        <p:spPr bwMode="auto">
          <a:xfrm>
            <a:off x="3500430" y="3429000"/>
            <a:ext cx="5257800" cy="21018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/>
                <a:cs typeface="Arial"/>
              </a:rPr>
              <a:t>Спасибо за внимание!</a:t>
            </a:r>
          </a:p>
        </p:txBody>
      </p:sp>
      <p:pic>
        <p:nvPicPr>
          <p:cNvPr id="50180" name="Picture 4" descr="DSCF005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7224" y="785794"/>
            <a:ext cx="3563938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2" descr="E:\ЕИП школы\Фотоархив\Разное\фото\Копирование из CNV00001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00108"/>
            <a:ext cx="5429219" cy="3619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219" name="TextBox 3"/>
          <p:cNvSpPr txBox="1">
            <a:spLocks noChangeArrowheads="1"/>
          </p:cNvSpPr>
          <p:nvPr/>
        </p:nvSpPr>
        <p:spPr bwMode="auto">
          <a:xfrm>
            <a:off x="357188" y="2143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5357818" y="2214554"/>
            <a:ext cx="35719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Кирова, 18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1928 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год – </a:t>
            </a: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средняя школа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№1 г. 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Лиды</a:t>
            </a:r>
          </a:p>
        </p:txBody>
      </p:sp>
      <p:pic>
        <p:nvPicPr>
          <p:cNvPr id="17414" name="Picture 2" descr="E:\!Работы\Оля\учителя юбиляры\p000_1_0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0234" y="3500414"/>
            <a:ext cx="4833766" cy="3357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500034" y="5357826"/>
            <a:ext cx="3751861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Гоголя, 7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2006 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год -корпус начальных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классов</a:t>
            </a:r>
            <a:endParaRPr lang="ru-RU" sz="2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214291"/>
            <a:ext cx="850112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FFFFFF"/>
                </a:solidFill>
                <a:effectLst>
                  <a:glow rad="228600">
                    <a:schemeClr val="tx2"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Школа расположена в центре города в 2-ух учебных корпусах</a:t>
            </a: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2285984" y="3357562"/>
          <a:ext cx="8569325" cy="2987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123825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b="1" i="1" dirty="0">
                <a:solidFill>
                  <a:srgbClr val="FFFFFF"/>
                </a:solidFill>
                <a:effectLst>
                  <a:glow rad="228600">
                    <a:schemeClr val="tx2"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Количество учащихся по параллелям</a:t>
            </a: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3786182" y="6143644"/>
            <a:ext cx="66960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параллель</a:t>
            </a: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0" y="857232"/>
          <a:ext cx="5643602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87" name="Text Box 15"/>
          <p:cNvSpPr txBox="1">
            <a:spLocks noChangeArrowheads="1"/>
          </p:cNvSpPr>
          <p:nvPr/>
        </p:nvSpPr>
        <p:spPr bwMode="auto">
          <a:xfrm rot="16200000">
            <a:off x="-184944" y="2062957"/>
            <a:ext cx="18018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количество классов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 rot="16200000">
            <a:off x="3563141" y="4509297"/>
            <a:ext cx="18018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количество учащихся</a:t>
            </a: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1142976" y="3357562"/>
            <a:ext cx="36433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параллель</a:t>
            </a:r>
          </a:p>
        </p:txBody>
      </p:sp>
      <p:pic>
        <p:nvPicPr>
          <p:cNvPr id="23" name="Picture 12" descr="m1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32524">
            <a:off x="1643041" y="4929198"/>
            <a:ext cx="2047979" cy="1535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" name="Рисунок 23" descr="P1110862_resize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21234503">
            <a:off x="357158" y="4214818"/>
            <a:ext cx="2000264" cy="12144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" name="Рисунок 24" descr="Цвет_10+"/>
          <p:cNvPicPr/>
          <p:nvPr/>
        </p:nvPicPr>
        <p:blipFill>
          <a:blip r:embed="rId6" cstate="email">
            <a:lum bright="12000" contras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32494">
            <a:off x="6758728" y="1496492"/>
            <a:ext cx="2051243" cy="13593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" name="Picture 2" descr="I:\Методическая работа_2007_08\Предметные_Недели\План_Недели_Биологии_и_Химии\День_Четвёртый\101_1131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361587">
            <a:off x="4976566" y="1997214"/>
            <a:ext cx="2024345" cy="14375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71604" y="3929066"/>
            <a:ext cx="30003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FFFFFF"/>
                </a:solidFill>
                <a:effectLst>
                  <a:glow rad="228600">
                    <a:schemeClr val="tx2"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Всего учащихся - 715</a:t>
            </a:r>
            <a:endParaRPr lang="ru-RU" sz="2000" b="1" i="1" dirty="0">
              <a:solidFill>
                <a:srgbClr val="FFFFFF"/>
              </a:solidFill>
              <a:effectLst>
                <a:glow rad="228600">
                  <a:schemeClr val="tx2">
                    <a:alpha val="40000"/>
                  </a:schemeClr>
                </a:glo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-180975" y="50800"/>
            <a:ext cx="93249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rgbClr val="5CB5B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be-BY" sz="3600" b="1" i="1" dirty="0">
                <a:solidFill>
                  <a:srgbClr val="FFFFFF"/>
                </a:solidFill>
                <a:effectLst>
                  <a:glow rad="228600">
                    <a:schemeClr val="tx2"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Профессиональное мастерство учителей</a:t>
            </a:r>
            <a:endParaRPr lang="ru-RU" sz="3600" b="1" i="1" dirty="0">
              <a:solidFill>
                <a:srgbClr val="FFFFFF"/>
              </a:solidFill>
              <a:effectLst>
                <a:glow rad="228600">
                  <a:schemeClr val="tx2">
                    <a:alpha val="40000"/>
                  </a:schemeClr>
                </a:glo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44" y="3857628"/>
          <a:ext cx="8858280" cy="2857520"/>
        </p:xfrm>
        <a:graphic>
          <a:graphicData uri="http://schemas.openxmlformats.org/drawingml/2006/table">
            <a:tbl>
              <a:tblPr/>
              <a:tblGrid>
                <a:gridCol w="2857520"/>
                <a:gridCol w="2786082"/>
                <a:gridCol w="3214678"/>
              </a:tblGrid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 </a:t>
                      </a: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2013 </a:t>
                      </a: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2014 </a:t>
                      </a: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16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высшее образование – </a:t>
                      </a: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92,5%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высшую </a:t>
                      </a: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первую категорию – 80,85%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высшее образование </a:t>
                      </a:r>
                      <a:endParaRPr lang="en-US" sz="2000" u="none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93,5%,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высшую </a:t>
                      </a:r>
                      <a:r>
                        <a:rPr lang="ru-RU" sz="2000" u="none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</a:t>
                      </a:r>
                      <a:r>
                        <a:rPr lang="ru-RU" sz="2000" u="none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первую категорию – 82,60%</a:t>
                      </a:r>
                      <a:endParaRPr lang="en-US" sz="2000" u="none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высшее образование </a:t>
                      </a:r>
                      <a:endParaRPr lang="en-US" sz="2000" u="none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94,2%,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высшую </a:t>
                      </a:r>
                      <a:r>
                        <a:rPr lang="ru-RU" sz="2000" u="none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</a:t>
                      </a:r>
                      <a:r>
                        <a:rPr lang="ru-RU" sz="2000" u="none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первую категорию – 82,60%</a:t>
                      </a:r>
                      <a:endParaRPr lang="en-US" sz="2000" u="none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3" name="Рисунок 12" descr="C:\Documents and Settings\Фонасов С А\Рабочий стол\Обмен информацией\ф\P1110217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027867">
            <a:off x="3941392" y="584914"/>
            <a:ext cx="2926232" cy="21179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\\Sysadmin\ЕИП школы\Фотоархив\2011-2012уч.год\учитель года\Изображение 063.jpg"/>
          <p:cNvPicPr>
            <a:picLocks noChangeAspect="1" noChangeArrowheads="1"/>
          </p:cNvPicPr>
          <p:nvPr/>
        </p:nvPicPr>
        <p:blipFill>
          <a:blip r:embed="rId3" cstate="email">
            <a:lum brigh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93123">
            <a:off x="6492703" y="1531970"/>
            <a:ext cx="2778643" cy="20840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8" name="Объект 41"/>
          <p:cNvGraphicFramePr/>
          <p:nvPr/>
        </p:nvGraphicFramePr>
        <p:xfrm>
          <a:off x="0" y="714356"/>
          <a:ext cx="3929058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139"/>
            <a:ext cx="8229600" cy="876284"/>
          </a:xfrm>
        </p:spPr>
        <p:txBody>
          <a:bodyPr/>
          <a:lstStyle/>
          <a:p>
            <a:r>
              <a:rPr lang="ru-RU" dirty="0" smtClean="0"/>
              <a:t>Инновационная деятельность</a:t>
            </a:r>
            <a:endParaRPr lang="ru-RU" dirty="0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14282" y="2071678"/>
            <a:ext cx="864399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54013" indent="-354013"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</a:rPr>
              <a:t>2007-2009 республиканский инновационный проект «Внедрение модели информационно - методического сопровождения идеологической работы в учреждениях образования». </a:t>
            </a:r>
          </a:p>
          <a:p>
            <a:pPr marL="354013" lvl="0" indent="-354013" algn="just">
              <a:buFont typeface="Wingdings" pitchFamily="2" charset="2"/>
              <a:buChar char="ü"/>
            </a:pPr>
            <a:endParaRPr lang="ru-RU" sz="2000" dirty="0" smtClean="0">
              <a:solidFill>
                <a:srgbClr val="002060"/>
              </a:solidFill>
            </a:endParaRPr>
          </a:p>
          <a:p>
            <a:pPr marL="354013" lvl="0" indent="-354013"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</a:rPr>
              <a:t>с 2010 года - областной ресурсный центр  </a:t>
            </a:r>
            <a:r>
              <a:rPr lang="en-US" sz="2000" dirty="0" smtClean="0">
                <a:solidFill>
                  <a:srgbClr val="002060"/>
                </a:solidFill>
              </a:rPr>
              <a:t>“</a:t>
            </a:r>
            <a:r>
              <a:rPr lang="ru-RU" sz="2000" dirty="0" smtClean="0">
                <a:solidFill>
                  <a:srgbClr val="002060"/>
                </a:solidFill>
              </a:rPr>
              <a:t>Информационное – коммуникационное воспитательное пространство школы</a:t>
            </a:r>
            <a:r>
              <a:rPr lang="en-US" sz="2000" dirty="0" smtClean="0">
                <a:solidFill>
                  <a:srgbClr val="002060"/>
                </a:solidFill>
              </a:rPr>
              <a:t>: </a:t>
            </a:r>
            <a:r>
              <a:rPr lang="ru-RU" sz="2000" dirty="0" smtClean="0">
                <a:solidFill>
                  <a:srgbClr val="002060"/>
                </a:solidFill>
              </a:rPr>
              <a:t>пути повышения профессиональной  квалификации педагога-воспитателя</a:t>
            </a:r>
            <a:r>
              <a:rPr lang="en-US" sz="2000" dirty="0" smtClean="0">
                <a:solidFill>
                  <a:srgbClr val="002060"/>
                </a:solidFill>
              </a:rPr>
              <a:t>”</a:t>
            </a:r>
            <a:endParaRPr lang="ru-RU" sz="2000" dirty="0" smtClean="0">
              <a:solidFill>
                <a:srgbClr val="002060"/>
              </a:solidFill>
            </a:endParaRPr>
          </a:p>
          <a:p>
            <a:pPr marL="354013" lvl="0" indent="-354013" algn="just">
              <a:buFont typeface="Wingdings" pitchFamily="2" charset="2"/>
              <a:buChar char="ü"/>
            </a:pPr>
            <a:endParaRPr lang="ru-RU" sz="2000" dirty="0" smtClean="0">
              <a:solidFill>
                <a:srgbClr val="002060"/>
              </a:solidFill>
            </a:endParaRPr>
          </a:p>
          <a:p>
            <a:pPr marL="354013" lvl="0" indent="-354013"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</a:rPr>
              <a:t>с 2012 года – республиканский инновационный проект «Внедрение методики проведения учебно-исследовательской деятельности в условиях функционирования ресурсного центра информационных технологий». </a:t>
            </a:r>
            <a:endParaRPr lang="ru-RU" sz="2000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142853"/>
            <a:ext cx="8929750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 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ru-RU" sz="3600" b="1" i="1" dirty="0" smtClean="0">
                <a:solidFill>
                  <a:srgbClr val="FFFFFF"/>
                </a:solidFill>
                <a:effectLst>
                  <a:glow rad="228600">
                    <a:schemeClr val="tx2"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Динамика учебных достижений учащихся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 smtClean="0">
                <a:solidFill>
                  <a:srgbClr val="FFFFFF"/>
                </a:solidFill>
                <a:effectLst>
                  <a:glow rad="228600">
                    <a:schemeClr val="tx2"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 </a:t>
            </a:r>
            <a:endParaRPr lang="ru-RU" sz="3600" b="1" i="1" dirty="0">
              <a:solidFill>
                <a:srgbClr val="FFFFFF"/>
              </a:solidFill>
              <a:effectLst>
                <a:glow rad="228600">
                  <a:schemeClr val="tx2">
                    <a:alpha val="40000"/>
                  </a:schemeClr>
                </a:glow>
              </a:effectLst>
              <a:latin typeface="+mj-lt"/>
              <a:ea typeface="+mj-ea"/>
              <a:cs typeface="+mj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40" y="1857364"/>
          <a:ext cx="8929716" cy="361671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285982"/>
                <a:gridCol w="1077822"/>
                <a:gridCol w="1216151"/>
                <a:gridCol w="1216151"/>
                <a:gridCol w="1566805"/>
                <a:gridCol w="1566805"/>
              </a:tblGrid>
              <a:tr h="960801"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Уровень </a:t>
                      </a:r>
                      <a:endParaRPr lang="ru-RU" sz="17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2009/2010</a:t>
                      </a:r>
                      <a:endParaRPr lang="ru-RU" sz="17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2010/2011</a:t>
                      </a:r>
                      <a:endParaRPr lang="ru-RU" sz="17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2011/2012</a:t>
                      </a:r>
                      <a:endParaRPr lang="ru-RU" sz="17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2012/2013</a:t>
                      </a:r>
                      <a:endParaRPr lang="ru-RU" sz="17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2 четв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2013/2014</a:t>
                      </a:r>
                      <a:endParaRPr lang="ru-RU" sz="17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</a:tr>
              <a:tr h="2536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% </a:t>
                      </a:r>
                      <a:endParaRPr lang="ru-RU" sz="17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%</a:t>
                      </a:r>
                      <a:endParaRPr lang="ru-RU" sz="17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%</a:t>
                      </a:r>
                      <a:endParaRPr lang="ru-RU" sz="17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%</a:t>
                      </a:r>
                      <a:endParaRPr lang="ru-RU" sz="17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%</a:t>
                      </a:r>
                      <a:endParaRPr lang="ru-RU" sz="17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</a:tr>
              <a:tr h="48040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Высокий </a:t>
                      </a:r>
                      <a:endParaRPr lang="ru-RU" sz="17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3,74 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5,99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6,1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6,96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4,65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</a:tr>
              <a:tr h="48040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Достаточный </a:t>
                      </a:r>
                      <a:endParaRPr lang="ru-RU" sz="17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21,38 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22,63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24,83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26,09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24,1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</a:tr>
              <a:tr h="48040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Средний </a:t>
                      </a:r>
                      <a:endParaRPr lang="ru-RU" sz="17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46,34 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41,93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44,41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45,56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49,62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</a:tr>
              <a:tr h="42340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Удовлетворительный </a:t>
                      </a:r>
                      <a:endParaRPr lang="ru-RU" sz="17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28,4 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29,45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24,65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21,39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21,35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</a:tr>
              <a:tr h="48040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Низкий </a:t>
                      </a:r>
                      <a:endParaRPr lang="ru-RU" sz="17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- 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-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-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357" marR="64357" marT="0" marB="0" anchor="ctr"/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142853"/>
            <a:ext cx="892975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 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ru-RU" sz="3600" b="1" i="1" dirty="0" smtClean="0">
                <a:solidFill>
                  <a:srgbClr val="FFFFFF"/>
                </a:solidFill>
                <a:effectLst>
                  <a:glow rad="228600">
                    <a:schemeClr val="tx2"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Динамика учебных достижений учащихся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06" y="1785926"/>
          <a:ext cx="8929719" cy="335758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203449"/>
                <a:gridCol w="1439889"/>
                <a:gridCol w="1315351"/>
                <a:gridCol w="1341915"/>
                <a:gridCol w="1318732"/>
                <a:gridCol w="1310383"/>
              </a:tblGrid>
              <a:tr h="171778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Показатель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331" marR="68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2009/2010 </a:t>
                      </a:r>
                      <a:r>
                        <a:rPr lang="ru-RU" sz="2000" kern="1200" dirty="0" err="1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уч.г</a:t>
                      </a: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.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331" marR="68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2010/2011 уч.г.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331" marR="68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2011/2012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уч.г.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331" marR="68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2012/2013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уч.г.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331" marR="68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II </a:t>
                      </a: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четв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2013/2014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уч.г.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331" marR="68331" marT="0" marB="0" anchor="ctr"/>
                </a:tc>
              </a:tr>
              <a:tr h="5466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Средний балл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331" marR="68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7,17 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331" marR="68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7,20 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331" marR="68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7,30 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331" marR="68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7,31 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331" marR="68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7,32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331" marR="68331" marT="0" marB="0" anchor="ctr"/>
                </a:tc>
              </a:tr>
              <a:tr h="5466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на 5-10 баллов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331" marR="68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71,45 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331" marR="68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70,55 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331" marR="68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75,35 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331" marR="68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78,61 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331" marR="68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78,66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331" marR="68331" marT="0" marB="0" anchor="ctr"/>
                </a:tc>
              </a:tr>
              <a:tr h="5466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Закончили на 9-10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331" marR="68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3,74% 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331" marR="68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5,99% 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331" marR="68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6,1% 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331" marR="68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6,96% 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331" marR="68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ln cmpd="dbl">
                            <a:solidFill>
                              <a:schemeClr val="tx1"/>
                            </a:solidFill>
                          </a:ln>
                        </a:rPr>
                        <a:t>4,65</a:t>
                      </a:r>
                      <a:endParaRPr lang="ru-RU" sz="20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331" marR="68331" marT="0" marB="0" anchor="ctr"/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142853"/>
            <a:ext cx="892975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  <a:ea typeface="+mj-ea"/>
                <a:cs typeface="+mj-cs"/>
              </a:rPr>
              <a:t>  </a:t>
            </a:r>
            <a:r>
              <a:rPr lang="ru-RU" sz="40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  <a:ea typeface="+mj-ea"/>
                <a:cs typeface="+mj-cs"/>
              </a:rPr>
              <a:t>Олимпиады</a:t>
            </a:r>
            <a:endParaRPr lang="ru-RU" sz="4000" b="1" i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1406" y="1571612"/>
          <a:ext cx="8929718" cy="4240689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325483"/>
                <a:gridCol w="2581265"/>
                <a:gridCol w="1813862"/>
                <a:gridCol w="1883626"/>
                <a:gridCol w="1325482"/>
              </a:tblGrid>
              <a:tr h="2071702">
                <a:tc>
                  <a:txBody>
                    <a:bodyPr/>
                    <a:lstStyle/>
                    <a:p>
                      <a:pPr indent="20193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Год</a:t>
                      </a:r>
                      <a:endParaRPr lang="ru-RU" sz="2000" b="1" kern="120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Республиканская олимпиада –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учащиеся  </a:t>
                      </a:r>
                      <a:r>
                        <a:rPr lang="ru-RU" sz="2000" kern="1200" dirty="0" err="1"/>
                        <a:t>II</a:t>
                      </a:r>
                      <a:r>
                        <a:rPr lang="ru-RU" sz="2000" kern="1200" dirty="0"/>
                        <a:t> и  </a:t>
                      </a:r>
                      <a:r>
                        <a:rPr lang="ru-RU" sz="2000" kern="1200" dirty="0" err="1"/>
                        <a:t>III</a:t>
                      </a:r>
                      <a:r>
                        <a:rPr lang="ru-RU" sz="2000" kern="1200" dirty="0"/>
                        <a:t> </a:t>
                      </a:r>
                      <a:r>
                        <a:rPr lang="ru-RU" sz="2000" kern="1200" dirty="0" smtClean="0"/>
                        <a:t>ступени 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/>
                        <a:t>район/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/>
                        <a:t>область/республика</a:t>
                      </a:r>
                      <a:endParaRPr lang="ru-RU" sz="2000" b="1" kern="120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Олимпиада  -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учащиеся  I и  II ступени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район/область</a:t>
                      </a:r>
                      <a:endParaRPr lang="ru-RU" sz="2000" b="1" kern="120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Общее кол-во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мест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район</a:t>
                      </a:r>
                      <a:r>
                        <a:rPr lang="ru-RU" sz="2000" kern="1200" dirty="0" smtClean="0"/>
                        <a:t>/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/>
                        <a:t>область/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/>
                        <a:t>республика</a:t>
                      </a:r>
                      <a:endParaRPr lang="ru-RU" sz="2000" b="1" kern="120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Общая динамика</a:t>
                      </a:r>
                      <a:endParaRPr lang="ru-RU" sz="2000" b="1" kern="120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28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2009/2010</a:t>
                      </a:r>
                      <a:endParaRPr lang="ru-RU" sz="2000" b="1" kern="120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6</a:t>
                      </a:r>
                      <a:endParaRPr lang="ru-RU" sz="2000" b="1" kern="120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14</a:t>
                      </a:r>
                      <a:endParaRPr lang="ru-RU" sz="2000" b="1" kern="120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25/2</a:t>
                      </a:r>
                      <a:endParaRPr lang="ru-RU" sz="2000" b="1" kern="120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87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2000" b="1" kern="120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62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2010/2011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15 / 4</a:t>
                      </a:r>
                      <a:r>
                        <a:rPr lang="en-US" sz="2000" kern="1200" dirty="0"/>
                        <a:t>+2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22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37/4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87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+ 14 </a:t>
                      </a:r>
                      <a:r>
                        <a:rPr lang="ru-RU" sz="2000" kern="1200" dirty="0" err="1" smtClean="0"/>
                        <a:t>дипл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62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2011/2012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18 / 6</a:t>
                      </a:r>
                      <a:r>
                        <a:rPr lang="en-US" sz="2000" kern="1200" dirty="0"/>
                        <a:t>+2 </a:t>
                      </a:r>
                      <a:r>
                        <a:rPr lang="ru-RU" sz="2000" kern="1200" dirty="0"/>
                        <a:t>/ 2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30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48/6/2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87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/>
                        <a:t>+ 15 </a:t>
                      </a:r>
                      <a:r>
                        <a:rPr lang="ru-RU" sz="2000" kern="1200" dirty="0" err="1" smtClean="0"/>
                        <a:t>дипл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62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2012/2013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27 / 9</a:t>
                      </a:r>
                      <a:r>
                        <a:rPr lang="en-US" sz="2000" kern="1200" dirty="0"/>
                        <a:t>+1 </a:t>
                      </a:r>
                      <a:r>
                        <a:rPr lang="ru-RU" sz="2000" kern="1200" dirty="0"/>
                        <a:t>/ 5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36/4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63/13/5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87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+25 </a:t>
                      </a:r>
                      <a:r>
                        <a:rPr lang="ru-RU" sz="2000" kern="1200" dirty="0" err="1" smtClean="0"/>
                        <a:t>дипл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62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2013/2014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2</a:t>
                      </a:r>
                      <a:r>
                        <a:rPr lang="en-US" sz="2000" kern="1200" dirty="0"/>
                        <a:t>0 </a:t>
                      </a:r>
                      <a:r>
                        <a:rPr lang="ru-RU" sz="2000" kern="1200" dirty="0"/>
                        <a:t>/ </a:t>
                      </a:r>
                      <a:r>
                        <a:rPr lang="en-US" sz="2000" kern="1200" dirty="0"/>
                        <a:t>4+5 </a:t>
                      </a:r>
                      <a:r>
                        <a:rPr lang="ru-RU" sz="2000" kern="1200" dirty="0"/>
                        <a:t>/ </a:t>
                      </a:r>
                      <a:r>
                        <a:rPr lang="en-US" sz="2000" kern="1200" dirty="0"/>
                        <a:t>?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87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546" marR="64546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8" y="2295144"/>
          <a:ext cx="8929718" cy="3182112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643043"/>
                <a:gridCol w="1928826"/>
                <a:gridCol w="1714512"/>
                <a:gridCol w="1928826"/>
                <a:gridCol w="1714511"/>
              </a:tblGrid>
              <a:tr h="777931">
                <a:tc>
                  <a:txBody>
                    <a:bodyPr/>
                    <a:lstStyle/>
                    <a:p>
                      <a:pPr indent="20193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Год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/>
                        <a:t>Кол-во 1 мест</a:t>
                      </a:r>
                    </a:p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/>
                        <a:t>р-н/</a:t>
                      </a:r>
                      <a:r>
                        <a:rPr lang="ru-RU" sz="1800" kern="1200" dirty="0" err="1"/>
                        <a:t>обл</a:t>
                      </a:r>
                      <a:r>
                        <a:rPr lang="ru-RU" sz="1800" kern="1200" dirty="0"/>
                        <a:t> /</a:t>
                      </a:r>
                      <a:r>
                        <a:rPr lang="ru-RU" sz="1800" kern="1200" dirty="0" err="1"/>
                        <a:t>респ</a:t>
                      </a:r>
                      <a:r>
                        <a:rPr lang="ru-RU" sz="1800" kern="1200" dirty="0"/>
                        <a:t>.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/>
                        <a:t>Кол-во 2 мест</a:t>
                      </a:r>
                    </a:p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/>
                        <a:t>р-н/обл /респ.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/>
                        <a:t>Кол-во 3 мест</a:t>
                      </a:r>
                    </a:p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/>
                        <a:t>р-н/обл /респ.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/>
                        <a:t>Общее кол-во  мест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/>
                        <a:t>р-н/обл /респ.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</a:tr>
              <a:tr h="21216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2007/2008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2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1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-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3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</a:tr>
              <a:tr h="21216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2008/2009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-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-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2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2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</a:tr>
              <a:tr h="21216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2009/2010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1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2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1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4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</a:tr>
              <a:tr h="21216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2010/2011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2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1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1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4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</a:tr>
              <a:tr h="21216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2011/2012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-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2/1/1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1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3/1/1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</a:tr>
              <a:tr h="21216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2012/2013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3/1/-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1/2/-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4/1/1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/>
                        <a:t>8/4/1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301" marR="66301" marT="0" marB="0" anchor="ctr"/>
                </a:tc>
              </a:tr>
            </a:tbl>
          </a:graphicData>
        </a:graphic>
      </p:graphicFrame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0" y="214290"/>
            <a:ext cx="91440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0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  <a:ea typeface="+mj-ea"/>
                <a:cs typeface="+mj-cs"/>
              </a:rPr>
              <a:t>Количество мест на НПК </a:t>
            </a:r>
          </a:p>
          <a:p>
            <a:pPr algn="ctr"/>
            <a:r>
              <a:rPr lang="ru-RU" sz="28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  <a:ea typeface="+mj-ea"/>
                <a:cs typeface="+mj-cs"/>
              </a:rPr>
              <a:t>(район  /область / республика)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19.02.2014</a:t>
            </a: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2226</TotalTime>
  <Words>441</Words>
  <Application>Microsoft Office PowerPoint</Application>
  <PresentationFormat>Экран (4:3)</PresentationFormat>
  <Paragraphs>218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Candara</vt:lpstr>
      <vt:lpstr>Symbol</vt:lpstr>
      <vt:lpstr>Times New Roman</vt:lpstr>
      <vt:lpstr>Wingdings</vt:lpstr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Инновационная деятельность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 УПРАВЛЕНИЯ КАЧЕСТВОМ УРОКА КАК УСЛОВИЕ ПОВЫШЕНИЯ КАЧЕСТВОМ ОБРАЗОВАНИЯ</dc:title>
  <dc:creator>Borbet</dc:creator>
  <cp:lastModifiedBy>Admin2</cp:lastModifiedBy>
  <cp:revision>183</cp:revision>
  <dcterms:created xsi:type="dcterms:W3CDTF">2011-03-16T09:54:34Z</dcterms:created>
  <dcterms:modified xsi:type="dcterms:W3CDTF">2014-03-25T13:06:53Z</dcterms:modified>
</cp:coreProperties>
</file>