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3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72" autoAdjust="0"/>
    <p:restoredTop sz="94667" autoAdjust="0"/>
  </p:normalViewPr>
  <p:slideViewPr>
    <p:cSldViewPr>
      <p:cViewPr varScale="1">
        <p:scale>
          <a:sx n="66" d="100"/>
          <a:sy n="66" d="100"/>
        </p:scale>
        <p:origin x="-142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E715EC-B269-47AF-893F-A7003934BD3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3A8515-0C4C-4AEC-B05A-372676CB793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3A8515-0C4C-4AEC-B05A-372676CB7939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AB79802-4915-4E94-A856-499D698989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79802-4915-4E94-A856-499D698989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79802-4915-4E94-A856-499D698989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AB79802-4915-4E94-A856-499D698989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79802-4915-4E94-A856-499D698989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79802-4915-4E94-A856-499D698989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AB79802-4915-4E94-A856-499D698989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79802-4915-4E94-A856-499D698989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79802-4915-4E94-A856-499D698989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79802-4915-4E94-A856-499D698989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79802-4915-4E94-A856-499D698989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AB79802-4915-4E94-A856-499D698989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ipe dir="r"/>
  </p:transition>
  <p:hf sldNum="0"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-32" y="500042"/>
            <a:ext cx="9144000" cy="5357849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5400" b="1" dirty="0" smtClean="0"/>
              <a:t>Организация работы</a:t>
            </a:r>
          </a:p>
          <a:p>
            <a:pPr algn="ctr">
              <a:buNone/>
            </a:pPr>
            <a:r>
              <a:rPr lang="ru-RU" sz="5400" b="1" dirty="0" smtClean="0"/>
              <a:t>по развитию творческих способностей </a:t>
            </a:r>
          </a:p>
          <a:p>
            <a:pPr algn="ctr">
              <a:buNone/>
            </a:pPr>
            <a:r>
              <a:rPr lang="ru-RU" sz="5400" b="1" dirty="0" smtClean="0"/>
              <a:t>  учащихся</a:t>
            </a:r>
          </a:p>
          <a:p>
            <a:pPr algn="ctr">
              <a:buNone/>
            </a:pPr>
            <a:r>
              <a:rPr lang="ru-RU" sz="5400" b="1" dirty="0" smtClean="0"/>
              <a:t> на </a:t>
            </a:r>
            <a:r>
              <a:rPr lang="en-US" sz="5400" b="1" dirty="0" smtClean="0"/>
              <a:t>I</a:t>
            </a:r>
            <a:r>
              <a:rPr lang="ru-RU" sz="5400" b="1" dirty="0" smtClean="0"/>
              <a:t> ступени </a:t>
            </a:r>
          </a:p>
          <a:p>
            <a:pPr algn="ctr">
              <a:buNone/>
            </a:pPr>
            <a:r>
              <a:rPr lang="ru-RU" sz="5400" b="1" dirty="0" smtClean="0"/>
              <a:t>образования</a:t>
            </a:r>
            <a:endParaRPr lang="ru-RU" sz="5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286248" y="5572140"/>
            <a:ext cx="48527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    Заместитель директора </a:t>
            </a:r>
          </a:p>
          <a:p>
            <a:r>
              <a:rPr lang="ru-RU" dirty="0" smtClean="0"/>
              <a:t>     по учебной работе         Василенева Т.И.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844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Результаты </a:t>
            </a:r>
            <a:br>
              <a:rPr lang="ru-RU" sz="3200" b="1" dirty="0" smtClean="0"/>
            </a:br>
            <a:r>
              <a:rPr lang="ru-RU" sz="3200" b="1" dirty="0" smtClean="0"/>
              <a:t>участия в районных олимпиадах</a:t>
            </a:r>
            <a:endParaRPr lang="ru-RU" sz="32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1357298"/>
          <a:ext cx="8715436" cy="51917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571636"/>
                <a:gridCol w="1714512"/>
                <a:gridCol w="1071570"/>
                <a:gridCol w="2214578"/>
                <a:gridCol w="21431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предмет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место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учитель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учащийся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2004/2005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Математика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Корпик Л.В.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Зимницкая</a:t>
                      </a:r>
                      <a:r>
                        <a:rPr lang="ru-RU" dirty="0" smtClean="0"/>
                        <a:t> Ю.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2005/2006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Математика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Фидюкович Е.Н.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Вейкуть</a:t>
                      </a:r>
                      <a:r>
                        <a:rPr lang="ru-RU" dirty="0" smtClean="0"/>
                        <a:t> М.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2006/2007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Математика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Иодка</a:t>
                      </a:r>
                      <a:r>
                        <a:rPr lang="ru-RU" dirty="0" smtClean="0"/>
                        <a:t> А.В.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Козлов А.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2007/2008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Бел.язык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Иода Е.Д.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Лисовская Е.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2008/2009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Бел.язык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Корпик Л.В.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Быкова А.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Математика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Сягло С.А.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Головченко Л.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2009/2010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Бел.язык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Рубинская</a:t>
                      </a:r>
                      <a:r>
                        <a:rPr lang="ru-RU" baseline="0" dirty="0" smtClean="0"/>
                        <a:t> А.В.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Тананушко</a:t>
                      </a:r>
                      <a:r>
                        <a:rPr lang="ru-RU" baseline="0" dirty="0" smtClean="0"/>
                        <a:t> Н.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Математика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Албатова Т.В.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Козлов С.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2010/2011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Математика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Иодко А.В.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Рожков С.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2011/2012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Бел.язык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Иода Е.Д.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Субботина К.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Бел.язык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Иода Е.Д.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Ромашковская</a:t>
                      </a:r>
                      <a:r>
                        <a:rPr lang="ru-RU" dirty="0" smtClean="0"/>
                        <a:t> И.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Русский</a:t>
                      </a:r>
                      <a:r>
                        <a:rPr lang="ru-RU" baseline="0" dirty="0" smtClean="0"/>
                        <a:t> язык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Рудкова Л.И.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Русович</a:t>
                      </a:r>
                      <a:r>
                        <a:rPr lang="ru-RU" dirty="0" smtClean="0"/>
                        <a:t> А.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Русский язык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Рудкова Л.И.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Кохоцкая</a:t>
                      </a:r>
                      <a:r>
                        <a:rPr lang="ru-RU" dirty="0" smtClean="0"/>
                        <a:t> К.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596" y="928670"/>
            <a:ext cx="82868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/>
              <a:t>СПАСИБО ЗА ВНИМАНИЕ</a:t>
            </a:r>
            <a:endParaRPr lang="ru-RU" sz="9600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260648"/>
            <a:ext cx="9144000" cy="628654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4400" b="1" dirty="0"/>
              <a:t>Т</a:t>
            </a:r>
            <a:r>
              <a:rPr lang="ru-RU" sz="4400" b="1" dirty="0" smtClean="0"/>
              <a:t>ворчество – </a:t>
            </a:r>
          </a:p>
          <a:p>
            <a:pPr>
              <a:buFont typeface="Wingdings" pitchFamily="2" charset="2"/>
              <a:buChar char="q"/>
            </a:pPr>
            <a:r>
              <a:rPr lang="ru-RU" sz="4400" dirty="0" smtClean="0">
                <a:solidFill>
                  <a:schemeClr val="accent6">
                    <a:lumMod val="50000"/>
                  </a:schemeClr>
                </a:solidFill>
              </a:rPr>
              <a:t>это </a:t>
            </a:r>
            <a:r>
              <a:rPr lang="ru-RU" sz="4400" dirty="0">
                <a:solidFill>
                  <a:schemeClr val="accent6">
                    <a:lumMod val="50000"/>
                  </a:schemeClr>
                </a:solidFill>
              </a:rPr>
              <a:t>деятельность, результатом которой являются новые материальные и духовные ценности; </a:t>
            </a:r>
            <a:endParaRPr lang="ru-RU" sz="4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ru-RU" sz="4400" dirty="0" smtClean="0">
                <a:solidFill>
                  <a:schemeClr val="accent6">
                    <a:lumMod val="50000"/>
                  </a:schemeClr>
                </a:solidFill>
              </a:rPr>
              <a:t>высшая </a:t>
            </a:r>
            <a:r>
              <a:rPr lang="ru-RU" sz="4400" dirty="0">
                <a:solidFill>
                  <a:schemeClr val="accent6">
                    <a:lumMod val="50000"/>
                  </a:schemeClr>
                </a:solidFill>
              </a:rPr>
              <a:t>форма психической активности, </a:t>
            </a:r>
            <a:r>
              <a:rPr lang="ru-RU" sz="4400" dirty="0" smtClean="0">
                <a:solidFill>
                  <a:schemeClr val="accent6">
                    <a:lumMod val="50000"/>
                  </a:schemeClr>
                </a:solidFill>
              </a:rPr>
              <a:t>самостоятельности;</a:t>
            </a:r>
          </a:p>
          <a:p>
            <a:pPr>
              <a:buFont typeface="Wingdings" pitchFamily="2" charset="2"/>
              <a:buChar char="q"/>
            </a:pPr>
            <a:r>
              <a:rPr lang="ru-RU" sz="44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4400" dirty="0">
                <a:solidFill>
                  <a:schemeClr val="accent6">
                    <a:lumMod val="50000"/>
                  </a:schemeClr>
                </a:solidFill>
              </a:rPr>
              <a:t>способность создавать что-то новое, </a:t>
            </a:r>
            <a:r>
              <a:rPr lang="ru-RU" sz="4400" dirty="0" smtClean="0">
                <a:solidFill>
                  <a:schemeClr val="accent6">
                    <a:lumMod val="50000"/>
                  </a:schemeClr>
                </a:solidFill>
              </a:rPr>
              <a:t>оригинальное.</a:t>
            </a:r>
            <a:endParaRPr lang="ru-RU" sz="4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357188"/>
            <a:ext cx="9144000" cy="621508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b="1" smtClean="0"/>
              <a:t>Творческий </a:t>
            </a:r>
            <a:r>
              <a:rPr lang="ru-RU" sz="4400" b="1" dirty="0" smtClean="0"/>
              <a:t>ребёнок -</a:t>
            </a:r>
          </a:p>
          <a:p>
            <a:pPr algn="ctr">
              <a:buNone/>
            </a:pPr>
            <a:r>
              <a:rPr lang="ru-RU" sz="4400" dirty="0" smtClean="0"/>
              <a:t>ребёнок, который выделяется яркими и очевидными, иногда выдающимися достижениями (или имеет внутренние предпосылки таких достижений) в том или ином виде деятельности. </a:t>
            </a:r>
          </a:p>
          <a:p>
            <a:pPr>
              <a:buNone/>
            </a:pPr>
            <a:endParaRPr lang="ru-RU" sz="44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250031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dirty="0" smtClean="0"/>
              <a:t>Этапы работы</a:t>
            </a:r>
            <a:br>
              <a:rPr lang="ru-RU" sz="5400" dirty="0" smtClean="0"/>
            </a:br>
            <a:r>
              <a:rPr lang="ru-RU" sz="5400" dirty="0" smtClean="0"/>
              <a:t> по развитию творческих способностей </a:t>
            </a:r>
            <a:endParaRPr lang="ru-RU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857224" y="3000372"/>
            <a:ext cx="80724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I</a:t>
            </a:r>
            <a:r>
              <a:rPr lang="be-BY" sz="4400" dirty="0" smtClean="0"/>
              <a:t> этап - пропедевтический</a:t>
            </a:r>
            <a:endParaRPr lang="ru-RU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785786" y="4143380"/>
            <a:ext cx="8001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II</a:t>
            </a:r>
            <a:r>
              <a:rPr lang="ru-RU" sz="4400" dirty="0" smtClean="0"/>
              <a:t> этап - основной</a:t>
            </a:r>
            <a:endParaRPr lang="ru-RU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785786" y="5286388"/>
            <a:ext cx="77153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III</a:t>
            </a:r>
            <a:r>
              <a:rPr lang="ru-RU" sz="4400" dirty="0" smtClean="0"/>
              <a:t> этап - заключительный</a:t>
            </a:r>
            <a:endParaRPr lang="ru-RU" sz="4400" dirty="0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e-BY" sz="4400" b="1" dirty="0" smtClean="0"/>
              <a:t>Пропедевтический    этап:</a:t>
            </a:r>
            <a:endParaRPr lang="ru-RU" sz="4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14282" y="1643050"/>
            <a:ext cx="871543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4000" dirty="0" smtClean="0"/>
              <a:t> психологическое</a:t>
            </a:r>
          </a:p>
          <a:p>
            <a:r>
              <a:rPr lang="ru-RU" sz="4000" dirty="0" smtClean="0"/>
              <a:t>                         обследование;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4000" dirty="0" smtClean="0"/>
              <a:t> наблюдение на уроках;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4000" dirty="0" smtClean="0"/>
              <a:t> собеседование с родителями;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4000" dirty="0" smtClean="0"/>
              <a:t> собеседование с учащимися;</a:t>
            </a:r>
            <a:endParaRPr lang="ru-RU" sz="40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e-BY" sz="4400" b="1" dirty="0" smtClean="0"/>
              <a:t>основной    этап:</a:t>
            </a:r>
            <a:endParaRPr lang="ru-RU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428596" y="1210300"/>
            <a:ext cx="8715404" cy="5737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  <a:buFont typeface="Wingdings" pitchFamily="2" charset="2"/>
              <a:buChar char="Ø"/>
            </a:pPr>
            <a:r>
              <a:rPr lang="ru-RU" sz="3000" dirty="0" smtClean="0"/>
              <a:t>  нестандартные формы проведения уроков;</a:t>
            </a:r>
          </a:p>
          <a:p>
            <a:pPr marL="0" lvl="2">
              <a:lnSpc>
                <a:spcPct val="110000"/>
              </a:lnSpc>
              <a:buFont typeface="Wingdings" pitchFamily="2" charset="2"/>
              <a:buChar char="Ø"/>
            </a:pPr>
            <a:r>
              <a:rPr lang="ru-RU" sz="3000" dirty="0" smtClean="0"/>
              <a:t>  задания повышенной сложности на уроках;</a:t>
            </a:r>
          </a:p>
          <a:p>
            <a:pPr marL="0" lvl="2">
              <a:lnSpc>
                <a:spcPct val="110000"/>
              </a:lnSpc>
              <a:buFont typeface="Wingdings" pitchFamily="2" charset="2"/>
              <a:buChar char="Ø"/>
            </a:pPr>
            <a:r>
              <a:rPr lang="ru-RU" sz="3000" dirty="0" smtClean="0"/>
              <a:t>  посещение факультативных занятий;</a:t>
            </a:r>
          </a:p>
          <a:p>
            <a:pPr>
              <a:lnSpc>
                <a:spcPct val="110000"/>
              </a:lnSpc>
              <a:buFont typeface="Wingdings" pitchFamily="2" charset="2"/>
              <a:buChar char="Ø"/>
            </a:pPr>
            <a:r>
              <a:rPr lang="ru-RU" sz="3000" dirty="0" smtClean="0"/>
              <a:t>  организация работы кружка «Всезнайка»;</a:t>
            </a:r>
          </a:p>
          <a:p>
            <a:pPr>
              <a:lnSpc>
                <a:spcPct val="110000"/>
              </a:lnSpc>
              <a:buFont typeface="Wingdings" pitchFamily="2" charset="2"/>
              <a:buChar char="Ø"/>
            </a:pPr>
            <a:r>
              <a:rPr lang="ru-RU" sz="3000" dirty="0" smtClean="0"/>
              <a:t>  организация работы кружка «Умники и умницы»;</a:t>
            </a:r>
          </a:p>
          <a:p>
            <a:pPr>
              <a:lnSpc>
                <a:spcPct val="110000"/>
              </a:lnSpc>
              <a:buFont typeface="Wingdings" pitchFamily="2" charset="2"/>
              <a:buChar char="Ø"/>
            </a:pPr>
            <a:r>
              <a:rPr lang="ru-RU" sz="3000" dirty="0" smtClean="0"/>
              <a:t> организация работы школы «Юный олимпиец»;</a:t>
            </a:r>
          </a:p>
          <a:p>
            <a:pPr>
              <a:lnSpc>
                <a:spcPct val="110000"/>
              </a:lnSpc>
              <a:buFont typeface="Wingdings" pitchFamily="2" charset="2"/>
              <a:buChar char="Ø"/>
            </a:pPr>
            <a:r>
              <a:rPr lang="ru-RU" sz="3000" dirty="0" smtClean="0"/>
              <a:t>  участие в предметных неделях;</a:t>
            </a:r>
          </a:p>
          <a:p>
            <a:pPr>
              <a:lnSpc>
                <a:spcPct val="110000"/>
              </a:lnSpc>
              <a:buFont typeface="Wingdings" pitchFamily="2" charset="2"/>
              <a:buChar char="Ø"/>
            </a:pPr>
            <a:r>
              <a:rPr lang="ru-RU" sz="3000" dirty="0" smtClean="0"/>
              <a:t>  внеурочная деятельность.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ru-RU" sz="28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e-BY" sz="4400" b="1" dirty="0" smtClean="0"/>
              <a:t>заключительный    этап:</a:t>
            </a:r>
            <a:endParaRPr lang="ru-RU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198063" y="1928802"/>
            <a:ext cx="8945937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900" dirty="0" smtClean="0"/>
              <a:t>  у</a:t>
            </a:r>
            <a:r>
              <a:rPr lang="ru-RU" sz="3200" dirty="0" smtClean="0"/>
              <a:t>частие в школьных предметных олимпиадах;</a:t>
            </a:r>
          </a:p>
          <a:p>
            <a:pPr>
              <a:buFont typeface="Wingdings" pitchFamily="2" charset="2"/>
              <a:buChar char="Ø"/>
            </a:pPr>
            <a:endParaRPr lang="ru-RU" sz="3200" dirty="0" smtClean="0"/>
          </a:p>
          <a:p>
            <a:pPr>
              <a:buFont typeface="Wingdings" pitchFamily="2" charset="2"/>
              <a:buChar char="Ø"/>
            </a:pPr>
            <a:r>
              <a:rPr lang="ru-RU" sz="2900" dirty="0" smtClean="0"/>
              <a:t> </a:t>
            </a:r>
            <a:r>
              <a:rPr lang="ru-RU" sz="3200" dirty="0" smtClean="0"/>
              <a:t>участие в районных предметных олимпиадах.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0"/>
            <a:ext cx="8643998" cy="678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u="sng" dirty="0"/>
              <a:t>Учитель должен быть:</a:t>
            </a:r>
          </a:p>
          <a:p>
            <a:pPr>
              <a:lnSpc>
                <a:spcPct val="105000"/>
              </a:lnSpc>
              <a:buFont typeface="Wingdings" pitchFamily="2" charset="2"/>
              <a:buChar char="Ø"/>
            </a:pPr>
            <a:r>
              <a:rPr lang="ru-RU" sz="3200" dirty="0" smtClean="0"/>
              <a:t> талантливым</a:t>
            </a:r>
            <a:r>
              <a:rPr lang="ru-RU" sz="3200" dirty="0"/>
              <a:t>, способным к экспериментальной и творческой деятельности; </a:t>
            </a:r>
          </a:p>
          <a:p>
            <a:pPr>
              <a:lnSpc>
                <a:spcPct val="105000"/>
              </a:lnSpc>
              <a:buFont typeface="Wingdings" pitchFamily="2" charset="2"/>
              <a:buChar char="Ø"/>
            </a:pPr>
            <a:r>
              <a:rPr lang="ru-RU" sz="3200" dirty="0" smtClean="0"/>
              <a:t> профессионально </a:t>
            </a:r>
            <a:r>
              <a:rPr lang="ru-RU" sz="3200" dirty="0"/>
              <a:t>грамотным; </a:t>
            </a:r>
          </a:p>
          <a:p>
            <a:pPr>
              <a:lnSpc>
                <a:spcPct val="105000"/>
              </a:lnSpc>
              <a:buFont typeface="Wingdings" pitchFamily="2" charset="2"/>
              <a:buChar char="Ø"/>
            </a:pPr>
            <a:r>
              <a:rPr lang="ru-RU" sz="3200" dirty="0" smtClean="0"/>
              <a:t> интеллигентным</a:t>
            </a:r>
            <a:r>
              <a:rPr lang="ru-RU" sz="3200" dirty="0"/>
              <a:t>, нравственным  и эрудированным; </a:t>
            </a:r>
          </a:p>
          <a:p>
            <a:pPr algn="just">
              <a:lnSpc>
                <a:spcPct val="105000"/>
              </a:lnSpc>
              <a:buFont typeface="Wingdings" pitchFamily="2" charset="2"/>
              <a:buChar char="Ø"/>
            </a:pPr>
            <a:r>
              <a:rPr lang="ru-RU" sz="3200" dirty="0" smtClean="0"/>
              <a:t> владеть современными</a:t>
            </a:r>
            <a:r>
              <a:rPr lang="ru-RU" sz="3200" dirty="0"/>
              <a:t>  </a:t>
            </a:r>
            <a:r>
              <a:rPr lang="ru-RU" sz="3200" dirty="0" smtClean="0"/>
              <a:t>педагогическими</a:t>
            </a:r>
          </a:p>
          <a:p>
            <a:pPr algn="just">
              <a:lnSpc>
                <a:spcPct val="105000"/>
              </a:lnSpc>
            </a:pPr>
            <a:r>
              <a:rPr lang="ru-RU" sz="3200" dirty="0"/>
              <a:t> </a:t>
            </a:r>
            <a:r>
              <a:rPr lang="ru-RU" sz="3200" dirty="0" smtClean="0"/>
              <a:t>   </a:t>
            </a:r>
            <a:r>
              <a:rPr lang="ru-RU" sz="3200" dirty="0"/>
              <a:t>технологиями ;</a:t>
            </a:r>
          </a:p>
          <a:p>
            <a:pPr>
              <a:lnSpc>
                <a:spcPct val="105000"/>
              </a:lnSpc>
              <a:buFont typeface="Wingdings" pitchFamily="2" charset="2"/>
              <a:buChar char="Ø"/>
            </a:pPr>
            <a:r>
              <a:rPr lang="ru-RU" sz="3200" dirty="0" smtClean="0"/>
              <a:t> быть целеустремленным, </a:t>
            </a:r>
            <a:r>
              <a:rPr lang="ru-RU" sz="3200" dirty="0"/>
              <a:t>настойчивым, эмоционально </a:t>
            </a:r>
            <a:r>
              <a:rPr lang="ru-RU" sz="3200" dirty="0" smtClean="0"/>
              <a:t>стабильным; </a:t>
            </a:r>
            <a:endParaRPr lang="ru-RU" sz="3200" dirty="0"/>
          </a:p>
          <a:p>
            <a:pPr>
              <a:lnSpc>
                <a:spcPct val="105000"/>
              </a:lnSpc>
              <a:buFont typeface="Wingdings" pitchFamily="2" charset="2"/>
              <a:buChar char="Ø"/>
            </a:pPr>
            <a:r>
              <a:rPr lang="ru-RU" sz="3200" dirty="0" smtClean="0"/>
              <a:t> умелым </a:t>
            </a:r>
            <a:r>
              <a:rPr lang="ru-RU" sz="3200" dirty="0"/>
              <a:t>организатором </a:t>
            </a:r>
            <a:r>
              <a:rPr lang="ru-RU" sz="3200" dirty="0" smtClean="0"/>
              <a:t>образовательного </a:t>
            </a:r>
            <a:r>
              <a:rPr lang="ru-RU" sz="3200" dirty="0"/>
              <a:t>процесса, </a:t>
            </a:r>
            <a:r>
              <a:rPr lang="ru-RU" sz="3200" dirty="0" smtClean="0"/>
              <a:t>психологом</a:t>
            </a:r>
            <a:r>
              <a:rPr lang="ru-RU" dirty="0"/>
              <a:t>.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03673892"/>
      </p:ext>
    </p:extLst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596" y="0"/>
            <a:ext cx="850112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u="sng" dirty="0"/>
              <a:t>Учитель должен  уметь</a:t>
            </a:r>
            <a:r>
              <a:rPr lang="ru-RU" sz="3200" i="1" dirty="0"/>
              <a:t>: </a:t>
            </a:r>
            <a:endParaRPr lang="ru-RU" sz="3200" i="1" dirty="0" smtClean="0"/>
          </a:p>
          <a:p>
            <a:endParaRPr lang="ru-RU" sz="3200" dirty="0"/>
          </a:p>
          <a:p>
            <a:pPr>
              <a:lnSpc>
                <a:spcPct val="110000"/>
              </a:lnSpc>
              <a:buFont typeface="Wingdings" pitchFamily="2" charset="2"/>
              <a:buChar char="Ø"/>
            </a:pPr>
            <a:r>
              <a:rPr lang="ru-RU" sz="3200" dirty="0" smtClean="0"/>
              <a:t> обогащать </a:t>
            </a:r>
            <a:r>
              <a:rPr lang="ru-RU" sz="3200" dirty="0"/>
              <a:t>учебные </a:t>
            </a:r>
            <a:r>
              <a:rPr lang="ru-RU" sz="3200" dirty="0" smtClean="0"/>
              <a:t>программы;</a:t>
            </a:r>
            <a:endParaRPr lang="ru-RU" sz="3200" dirty="0"/>
          </a:p>
          <a:p>
            <a:pPr>
              <a:lnSpc>
                <a:spcPct val="110000"/>
              </a:lnSpc>
              <a:buFont typeface="Wingdings" pitchFamily="2" charset="2"/>
              <a:buChar char="Ø"/>
            </a:pPr>
            <a:r>
              <a:rPr lang="ru-RU" sz="3200" dirty="0" smtClean="0"/>
              <a:t> работать дифференцированно;</a:t>
            </a:r>
            <a:endParaRPr lang="ru-RU" sz="3200" dirty="0"/>
          </a:p>
          <a:p>
            <a:pPr>
              <a:lnSpc>
                <a:spcPct val="110000"/>
              </a:lnSpc>
              <a:buFont typeface="Wingdings" pitchFamily="2" charset="2"/>
              <a:buChar char="Ø"/>
            </a:pPr>
            <a:r>
              <a:rPr lang="ru-RU" sz="3200" dirty="0" smtClean="0"/>
              <a:t> стимулировать </a:t>
            </a:r>
            <a:r>
              <a:rPr lang="ru-RU" sz="3200" dirty="0"/>
              <a:t>познавательные  способности </a:t>
            </a:r>
            <a:r>
              <a:rPr lang="ru-RU" sz="3200" dirty="0" smtClean="0"/>
              <a:t>учащихся; </a:t>
            </a:r>
            <a:endParaRPr lang="ru-RU" sz="3200" dirty="0"/>
          </a:p>
          <a:p>
            <a:pPr>
              <a:lnSpc>
                <a:spcPct val="110000"/>
              </a:lnSpc>
              <a:buFont typeface="Wingdings" pitchFamily="2" charset="2"/>
              <a:buChar char="Ø"/>
            </a:pPr>
            <a:r>
              <a:rPr lang="ru-RU" sz="3200" dirty="0" smtClean="0"/>
              <a:t>принимать </a:t>
            </a:r>
            <a:r>
              <a:rPr lang="ru-RU" sz="3200" dirty="0"/>
              <a:t>взвешенные  психолого-педагогические </a:t>
            </a:r>
            <a:r>
              <a:rPr lang="ru-RU" sz="3200" dirty="0" smtClean="0"/>
              <a:t>решения; </a:t>
            </a:r>
            <a:endParaRPr lang="ru-RU" sz="3200" dirty="0"/>
          </a:p>
          <a:p>
            <a:pPr>
              <a:lnSpc>
                <a:spcPct val="110000"/>
              </a:lnSpc>
              <a:buFont typeface="Wingdings" pitchFamily="2" charset="2"/>
              <a:buChar char="Ø"/>
            </a:pPr>
            <a:r>
              <a:rPr lang="ru-RU" sz="3200" dirty="0" smtClean="0"/>
              <a:t>анализировать </a:t>
            </a:r>
            <a:r>
              <a:rPr lang="ru-RU" sz="3200" dirty="0"/>
              <a:t>свою образовательную деятельность и всего </a:t>
            </a:r>
            <a:r>
              <a:rPr lang="ru-RU" sz="3200" dirty="0" smtClean="0"/>
              <a:t>класса; </a:t>
            </a:r>
            <a:endParaRPr lang="ru-RU" sz="3200" dirty="0"/>
          </a:p>
          <a:p>
            <a:pPr>
              <a:lnSpc>
                <a:spcPct val="110000"/>
              </a:lnSpc>
              <a:buFont typeface="Wingdings" pitchFamily="2" charset="2"/>
              <a:buChar char="Ø"/>
            </a:pPr>
            <a:r>
              <a:rPr lang="ru-RU" sz="3200" dirty="0" smtClean="0"/>
              <a:t>отбирать </a:t>
            </a:r>
            <a:r>
              <a:rPr lang="ru-RU" sz="3200" dirty="0"/>
              <a:t>и готовить  материал для коллективных творческих </a:t>
            </a:r>
            <a:r>
              <a:rPr lang="ru-RU" sz="3200" dirty="0" smtClean="0"/>
              <a:t>дел.</a:t>
            </a:r>
            <a:endParaRPr lang="ru-RU" sz="32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00580190"/>
      </p:ext>
    </p:extLst>
  </p:cSld>
  <p:clrMapOvr>
    <a:masterClrMapping/>
  </p:clrMapOvr>
  <p:transition spd="med">
    <p:wipe dir="r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308</TotalTime>
  <Words>338</Words>
  <Application>Microsoft Office PowerPoint</Application>
  <PresentationFormat>Экран (4:3)</PresentationFormat>
  <Paragraphs>120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Слайд 1</vt:lpstr>
      <vt:lpstr>Слайд 2</vt:lpstr>
      <vt:lpstr>Слайд 3</vt:lpstr>
      <vt:lpstr>Этапы работы  по развитию творческих способностей </vt:lpstr>
      <vt:lpstr>Пропедевтический    этап:</vt:lpstr>
      <vt:lpstr>основной    этап:</vt:lpstr>
      <vt:lpstr>заключительный    этап:</vt:lpstr>
      <vt:lpstr>Слайд 8</vt:lpstr>
      <vt:lpstr>Слайд 9</vt:lpstr>
      <vt:lpstr>Результаты  участия в районных олимпиадах</vt:lpstr>
      <vt:lpstr>Слайд 11</vt:lpstr>
    </vt:vector>
  </TitlesOfParts>
  <Company>SCH_1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Komp_1</dc:creator>
  <cp:lastModifiedBy>Zam_po_UR</cp:lastModifiedBy>
  <cp:revision>23</cp:revision>
  <dcterms:created xsi:type="dcterms:W3CDTF">2012-11-29T11:58:55Z</dcterms:created>
  <dcterms:modified xsi:type="dcterms:W3CDTF">2013-04-11T12:10:18Z</dcterms:modified>
</cp:coreProperties>
</file>