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C0BC3E-3A59-4820-8E51-2F23EDBDAE0A}" type="datetimeFigureOut">
              <a:rPr lang="ru-RU" smtClean="0"/>
              <a:pPr/>
              <a:t>30.11.2012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B6D052-7174-4B5B-9361-587CEEA4895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Психолог</a:t>
            </a:r>
            <a:r>
              <a:rPr lang="ru-RU" dirty="0" smtClean="0"/>
              <a:t>о-педагогическое</a:t>
            </a:r>
            <a:r>
              <a:rPr lang="ru-RU" dirty="0" smtClean="0"/>
              <a:t> </a:t>
            </a:r>
            <a:r>
              <a:rPr lang="ru-RU" dirty="0" smtClean="0"/>
              <a:t>сопровождение одарённых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Солодова Н.Т.,</a:t>
            </a:r>
          </a:p>
          <a:p>
            <a:r>
              <a:rPr lang="ru-RU" dirty="0"/>
              <a:t>п</a:t>
            </a:r>
            <a:r>
              <a:rPr lang="ru-RU" dirty="0" smtClean="0"/>
              <a:t>едагог-психолог СШ№1 г.Лиды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+mn-lt"/>
              </a:rPr>
              <a:t>Семинар-практикум «Содержание, методы и формы работы с одарёнными детьми»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1.«Теоретические аспекты одарённости» </a:t>
            </a:r>
          </a:p>
          <a:p>
            <a:pPr algn="just">
              <a:buNone/>
            </a:pPr>
            <a:r>
              <a:rPr lang="ru-RU" dirty="0" smtClean="0"/>
              <a:t>    2.«Активизация развития креативной личности»</a:t>
            </a:r>
          </a:p>
          <a:p>
            <a:pPr algn="just">
              <a:buNone/>
            </a:pPr>
            <a:r>
              <a:rPr lang="ru-RU" dirty="0" smtClean="0"/>
              <a:t>    3.«Механизмы мотивации»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+mn-lt"/>
              </a:rPr>
              <a:t>Памятки: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«</a:t>
            </a:r>
            <a:r>
              <a:rPr lang="ru-RU" dirty="0" smtClean="0"/>
              <a:t>Организация работы с одарёнными детьми»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«</a:t>
            </a:r>
            <a:r>
              <a:rPr lang="ru-RU" dirty="0" smtClean="0"/>
              <a:t>Выработка у учащихся исследовательских способностей»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«</a:t>
            </a:r>
            <a:r>
              <a:rPr lang="ru-RU" dirty="0" smtClean="0"/>
              <a:t>Рекомендации для родителей одарённого ребёнка»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«</a:t>
            </a:r>
            <a:r>
              <a:rPr lang="ru-RU" dirty="0" smtClean="0"/>
              <a:t>Психологические особенности одарённого ребёнка»</a:t>
            </a:r>
          </a:p>
          <a:p>
            <a:pPr algn="just">
              <a:buNone/>
            </a:pPr>
            <a:r>
              <a:rPr lang="ru-RU" dirty="0" smtClean="0"/>
              <a:t>  «</a:t>
            </a:r>
            <a:r>
              <a:rPr lang="ru-RU" dirty="0" smtClean="0"/>
              <a:t>Психологический портрет  творческого педагога»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+mn-lt"/>
              </a:rPr>
              <a:t>Ни у кого не возникает сомнения, что развитие общества зависит исключительно от одарённых  людей, поэтому важно в раннем возрасте заметить и развивать творческие способности одарённого ребёнка</a:t>
            </a:r>
            <a:endParaRPr lang="ru-RU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i="1" dirty="0" smtClean="0"/>
              <a:t>    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Где нет простора для проявления способности, там нет и 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способности.</a:t>
            </a:r>
            <a:endParaRPr lang="ru-RU" sz="2400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Л.Фейербах</a:t>
            </a:r>
          </a:p>
          <a:p>
            <a:pPr algn="just">
              <a:buNone/>
            </a:pPr>
            <a:r>
              <a:rPr lang="ru-RU" i="1" dirty="0" smtClean="0"/>
              <a:t>  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</a:rPr>
              <a:t>В каждом человеке заключается целый ряд способностей, которые стоит лишь пробудить и развить, чтобы они, при приложении к делу, произвели самые превосходные результаты. Лишь тогда человек становится настоящим человеком.</a:t>
            </a:r>
          </a:p>
          <a:p>
            <a:pPr algn="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А.Бебель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В процессе развития способностей ребёнка происходит качественное преобразование самой личности ребёнка. Роль психолога заключается в раскрытии этих способностей и создании условий для их успешного развития. 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000" dirty="0" smtClean="0">
                <a:solidFill>
                  <a:schemeClr val="accent3">
                    <a:lumMod val="50000"/>
                  </a:schemeClr>
                </a:solidFill>
              </a:rPr>
              <a:t>   Психологическое </a:t>
            </a: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сопровождение </a:t>
            </a:r>
            <a:r>
              <a:rPr lang="ru-RU" sz="3000" dirty="0" smtClean="0">
                <a:solidFill>
                  <a:schemeClr val="accent3">
                    <a:lumMod val="50000"/>
                  </a:schemeClr>
                </a:solidFill>
              </a:rPr>
              <a:t>одарённых детей  </a:t>
            </a: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строится на плановой основе и предполагает:</a:t>
            </a:r>
          </a:p>
          <a:p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-выявление одарённых детей;</a:t>
            </a:r>
          </a:p>
          <a:p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-адаптация и социализация ребёнка в группе сверстников;</a:t>
            </a:r>
          </a:p>
          <a:p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-создание условий для более успешного социально-психологического развития интеллектуального и творческого потенциала ребёнка.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372476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Основным подходом в психолого-педагогическом сопровождении одарённых детей является создание комплекса мероприятий, направленных не только на детей, но и на родителей и педагогов.</a:t>
            </a:r>
            <a:b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</a:br>
            <a:endParaRPr lang="ru-RU" sz="20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Работа педагога-психолога с одарёнными детьми  ведется по 4 основным направления: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-диагностическое;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-консультативное;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-профилактическое;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-просвещение.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14356"/>
          <a:ext cx="8715436" cy="5888736"/>
        </p:xfrm>
        <a:graphic>
          <a:graphicData uri="http://schemas.openxmlformats.org/drawingml/2006/table">
            <a:tbl>
              <a:tblPr/>
              <a:tblGrid>
                <a:gridCol w="1117364"/>
                <a:gridCol w="5810291"/>
                <a:gridCol w="1787781"/>
              </a:tblGrid>
              <a:tr h="104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Сроки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Вид деятельности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Инструктаж учителей 1-х классов по проведению методики «Карта общей одарённости» с целью выявления одарённых детей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4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Диагностика познавательной активности, умственного развития учащихся 5-х классов.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Диагностика когнитивной сферы учащихся 1-х классов.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Определение уровня тревожности и других психических состояний у детей 1-х, 5-х классов.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Индивидуальное консультирование участников олимпиад по вопросам снятия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психоэмоционального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напряжения в условиях повышенной умственной нагрузки.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Определение уровня тревожности у учащихся.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педагогов по вопросу «Продуктивный ум: загадки и причуды».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9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Тренинг Ассертив для одарённых детей, участников олимпиад.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27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Изучение личностных характеристик участников олимпиад.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Снятие эмоционального напряжения у участников олимпиад (постстрессовая терапия).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Индивидуальные консультации для участников олимпиад.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Индивидуальные и групповые консультации для участников научно-исследовательской конференции «Ораторское искусство».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Изучение уровня тревожности.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Консультация для учителей-предметников «Как помочь реализоваться одарённому ребёнку»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8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Коррекционные занятия на снятие  тревожных состояний учащихся.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Консультация для родителей одарённых детей «Нарцистизм»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Анализ эффективности работы по организации психолого-педагогического сопровождения одарённых детей.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8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Пополнение банка данных одарённых детей школы (1-11 классы).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Н.Т., классные руководители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     </a:t>
            </a:r>
            <a:r>
              <a:rPr lang="ru-RU" sz="3600" b="1" dirty="0" smtClean="0">
                <a:latin typeface="+mn-lt"/>
              </a:rPr>
              <a:t>Диагностическое направление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Особое внимание уделяется составлению банка данных одарённых детей. На протяжении всего года проводятся диагностические мероприятия с целью получения информации о детях, имеющих определённые способности и задатки.</a:t>
            </a:r>
          </a:p>
          <a:p>
            <a:pPr algn="just">
              <a:buNone/>
            </a:pPr>
            <a:r>
              <a:rPr lang="ru-RU" dirty="0" smtClean="0"/>
              <a:t>    Диагностические мероприятия проводятся поэтапно. Данные, полученные на разных возрастных этапах дополняют сведения, которые были получены с помощью предыдущей диагностики.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10449"/>
          <a:ext cx="8115327" cy="6451932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143140"/>
                <a:gridCol w="5972187"/>
              </a:tblGrid>
              <a:tr h="222761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1-ые</a:t>
                      </a:r>
                      <a:r>
                        <a:rPr lang="ru-RU" sz="16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классы</a:t>
                      </a:r>
                      <a:endParaRPr lang="ru-RU" sz="16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Составление</a:t>
                      </a:r>
                      <a:r>
                        <a:rPr lang="ru-RU" sz="16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карты одарённости</a:t>
                      </a:r>
                    </a:p>
                    <a:p>
                      <a:pPr algn="just"/>
                      <a:r>
                        <a:rPr lang="ru-RU" sz="16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Диагностика умственного развития (словарный запас, умозаключения, слуховая память и др</a:t>
                      </a:r>
                      <a:r>
                        <a:rPr lang="ru-RU" sz="16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.)</a:t>
                      </a:r>
                      <a:endParaRPr lang="ru-RU" sz="1600" baseline="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0125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2-ые</a:t>
                      </a: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классы</a:t>
                      </a: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Структура</a:t>
                      </a: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интеллекта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Изучение </a:t>
                      </a:r>
                      <a:r>
                        <a:rPr lang="ru-RU" sz="1600" b="1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креативности</a:t>
                      </a: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(тест </a:t>
                      </a:r>
                      <a:r>
                        <a:rPr lang="ru-RU" sz="1600" b="1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Гилфорда</a:t>
                      </a: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и др.)</a:t>
                      </a:r>
                      <a:endParaRPr lang="ru-RU" sz="1600" b="1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algn="just"/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</a:tr>
              <a:tr h="131632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5-ые</a:t>
                      </a: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классы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Уровень умственного развития (ШТУР, прогрессивные матрицы </a:t>
                      </a:r>
                      <a:r>
                        <a:rPr lang="ru-RU" sz="1600" b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Равена</a:t>
                      </a:r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и др.)</a:t>
                      </a:r>
                    </a:p>
                    <a:p>
                      <a:pPr algn="just"/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Структура учебной мотивации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31632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6-8-ые классы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Познавательная активность («Карта интересов»)</a:t>
                      </a:r>
                    </a:p>
                    <a:p>
                      <a:pPr algn="just"/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Определение трудоспособности</a:t>
                      </a:r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и утомляемости</a:t>
                      </a:r>
                    </a:p>
                    <a:p>
                      <a:pPr algn="just"/>
                      <a:r>
                        <a:rPr lang="ru-RU" sz="16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Ведущий тип модальности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20000"/>
                      </a:schemeClr>
                    </a:solidFill>
                  </a:tcPr>
                </a:tc>
              </a:tr>
              <a:tr h="56044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9-11-ые классы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Профориентационная</a:t>
                      </a:r>
                      <a:r>
                        <a:rPr lang="ru-RU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диагностика (ДДО, «Карта интересов»развёрнутый вариант и др.)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Участники районного этапа олимпиад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6766" cy="4467236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уровень тревожности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устойчивость к неудачам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способность преодолевать трудности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уровень самооценки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гибкость мышления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социальный статус  в классе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структура учебной мотивации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волевой самоконтроль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самообладание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настойчивость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7166"/>
          <a:ext cx="8715435" cy="6000792"/>
        </p:xfrm>
        <a:graphic>
          <a:graphicData uri="http://schemas.openxmlformats.org/drawingml/2006/table">
            <a:tbl>
              <a:tblPr/>
              <a:tblGrid>
                <a:gridCol w="214314"/>
                <a:gridCol w="1419245"/>
                <a:gridCol w="779007"/>
                <a:gridCol w="1841286"/>
                <a:gridCol w="2337022"/>
                <a:gridCol w="1062281"/>
                <a:gridCol w="1062280"/>
              </a:tblGrid>
              <a:tr h="8690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Фамилия, имя, отчество учащегося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Структура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учебной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 мотивации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Наличие тревожности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Уровень волевых усилий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Направлен-ность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интересов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28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Вейкуть Маргарита Васильевна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 «А»,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 лет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эмоциональная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школьная –норма,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самооцен.-чрезм. спок.,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межличн.- чрезм.спок.,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общая - норма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28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Змитрукевич Сергей Александрович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 «А»,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 лет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позиция школьника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школьная –норма,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самооцен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. –норма,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межличностная -норма,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общая –норма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28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Тихон Елена Викторовна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 «А»,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 лет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внешние (поощрение,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наказание)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школьная – повыш.,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самооцен. – повыш.,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межличн. – повыш.,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общая – повыш.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28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Кухаревич Глеб Станиславович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 «Б»,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 лет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саморазвитие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школьная – норма,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самооцен. –норма,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межличн. – норма,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общая – норма.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геология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28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Кучмель Александр Юрьевич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 «А»,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 лет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познание,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внешние (поощрение,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наказание)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школьная –повыш.,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самооцен. –норма,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межличн. –повыш.,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общая – повыш.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5528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Нарицина Диана Дмитриевна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 «Б»,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 лет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позиция школьника,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достижения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школьная – норма,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самооцен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. – норма,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межличн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. – норма,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общая - норма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педагогика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796" marR="26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785794"/>
          <a:ext cx="8715436" cy="5468112"/>
        </p:xfrm>
        <a:graphic>
          <a:graphicData uri="http://schemas.openxmlformats.org/drawingml/2006/table">
            <a:tbl>
              <a:tblPr/>
              <a:tblGrid>
                <a:gridCol w="708572"/>
                <a:gridCol w="6377148"/>
                <a:gridCol w="1629716"/>
              </a:tblGrid>
              <a:tr h="118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Тема консультации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112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Консультирование учащихся кризисных возрастных периодов «Тело, счастье и характер»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Консультирование родителей учащихся 1-11 классов (по запросу) в рамках акции «Моя проблема»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несовершеннолетних, состоящих на ВШУ, на учёте в ИДН, признанных в СОП «Права и обязанности несовершеннолетних. Права и обязанности родителей»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учётных категорий «Досуг современного подростка. Как его организовать?»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социальный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Пащенко Л.Б.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214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учащихся 1-11 классов «Травля в школе: как защитить ребёнка?»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Консультирование родителей учащихся 1-11 классов (по запросу) в рамках акции «Моя проблема»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детей учётных категорий «Авторитет родителей в семье»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учётных категорий «Воспитание у детей ответственности»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опекунов и приёмных родителей «Законодательные акты об ответственности опекунов, попечителей и приёмных родителей за воспитание детей»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 социальный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Пащенко Л.Б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9106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Консультирование родителей детей из неполных семей «Правила воспитания для матерей-одиночек»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Консультирование родителей детей с ОПФР «Воспитание без насилия»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Консультирование родителей учащихся 1-11 классов «Подростковый возраст. Что должны знать родители?»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детей учётных категорий «Трудный подросток – какой он?»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социальный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Пащенко Л.Б.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08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учащихся 1-11-х классов «Детский мат»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Консультирование по запросам.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учащихся 1 11-х классов «Как воспитать ребёнка, когда некогда»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 детей учётных категорий «Дети и деньги»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Солодова Н.Т.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социальный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Пащенко Л.Б.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993" marR="32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1177</Words>
  <Application>Microsoft Office PowerPoint</Application>
  <PresentationFormat>Экран (4:3)</PresentationFormat>
  <Paragraphs>235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Психолого-педагогическое сопровождение одарённых детей</vt:lpstr>
      <vt:lpstr>В процессе развития способностей ребёнка происходит качественное преобразование самой личности ребёнка. Роль психолога заключается в раскрытии этих способностей и создании условий для их успешного развития.  </vt:lpstr>
      <vt:lpstr>Основным подходом в психолого-педагогическом сопровождении одарённых детей является создание комплекса мероприятий, направленных не только на детей, но и на родителей и педагогов. </vt:lpstr>
      <vt:lpstr>Слайд 4</vt:lpstr>
      <vt:lpstr>     Диагностическое направление</vt:lpstr>
      <vt:lpstr>Слайд 6</vt:lpstr>
      <vt:lpstr>Участники районного этапа олимпиад</vt:lpstr>
      <vt:lpstr>Слайд 8</vt:lpstr>
      <vt:lpstr>Слайд 9</vt:lpstr>
      <vt:lpstr>Семинар-практикум «Содержание, методы и формы работы с одарёнными детьми»</vt:lpstr>
      <vt:lpstr>Памятки:</vt:lpstr>
      <vt:lpstr>Ни у кого не возникает сомнения, что развитие общества зависит исключительно от одарённых  людей, поэтому важно в раннем возрасте заметить и развивать творческие способности одарённого ребёнка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23</cp:revision>
  <dcterms:created xsi:type="dcterms:W3CDTF">2012-11-29T09:26:51Z</dcterms:created>
  <dcterms:modified xsi:type="dcterms:W3CDTF">2012-11-30T06:36:57Z</dcterms:modified>
</cp:coreProperties>
</file>