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3" r:id="rId3"/>
    <p:sldId id="281" r:id="rId4"/>
    <p:sldId id="282" r:id="rId5"/>
    <p:sldId id="284" r:id="rId6"/>
    <p:sldId id="299" r:id="rId7"/>
    <p:sldId id="292" r:id="rId8"/>
    <p:sldId id="300" r:id="rId9"/>
    <p:sldId id="293" r:id="rId10"/>
    <p:sldId id="294" r:id="rId11"/>
    <p:sldId id="295" r:id="rId12"/>
    <p:sldId id="296" r:id="rId13"/>
    <p:sldId id="287" r:id="rId14"/>
    <p:sldId id="297" r:id="rId15"/>
    <p:sldId id="278" r:id="rId16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69837472613169"/>
          <c:y val="3.2594576049938484E-2"/>
          <c:w val="0.88730158730159114"/>
          <c:h val="0.7985611510791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933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60</c:v>
                </c:pt>
                <c:pt idx="1">
                  <c:v>74</c:v>
                </c:pt>
                <c:pt idx="2">
                  <c:v>71</c:v>
                </c:pt>
                <c:pt idx="3">
                  <c:v>58</c:v>
                </c:pt>
                <c:pt idx="4">
                  <c:v>86</c:v>
                </c:pt>
                <c:pt idx="5">
                  <c:v>82</c:v>
                </c:pt>
                <c:pt idx="6">
                  <c:v>70</c:v>
                </c:pt>
                <c:pt idx="7">
                  <c:v>66</c:v>
                </c:pt>
                <c:pt idx="8">
                  <c:v>51</c:v>
                </c:pt>
                <c:pt idx="9">
                  <c:v>46</c:v>
                </c:pt>
                <c:pt idx="1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0288376"/>
        <c:axId val="120287984"/>
        <c:axId val="0"/>
      </c:bar3DChart>
      <c:catAx>
        <c:axId val="120288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0287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287984"/>
        <c:scaling>
          <c:orientation val="minMax"/>
        </c:scaling>
        <c:delete val="0"/>
        <c:axPos val="l"/>
        <c:majorGridlines>
          <c:spPr>
            <a:ln w="233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0288376"/>
        <c:crosses val="autoZero"/>
        <c:crossBetween val="between"/>
      </c:valAx>
      <c:spPr>
        <a:noFill/>
        <a:ln w="1865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306484404818764E-2"/>
          <c:y val="6.2350119904076934E-2"/>
          <c:w val="0.90024491450672861"/>
          <c:h val="0.745708809680369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-1.771918005557447E-7"/>
                  <c:y val="9.6095423512204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0289160"/>
        <c:axId val="129832096"/>
        <c:axId val="0"/>
      </c:bar3DChart>
      <c:catAx>
        <c:axId val="12028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983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8320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028916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600"/>
            </a:pPr>
            <a:r>
              <a:rPr lang="ru-RU" sz="1600" b="1">
                <a:solidFill>
                  <a:schemeClr val="accent4">
                    <a:lumMod val="50000"/>
                  </a:schemeClr>
                </a:solidFill>
              </a:rPr>
              <a:t>ПО КАТЕГОРИЯМ</a:t>
            </a:r>
          </a:p>
        </c:rich>
      </c:tx>
      <c:layout>
        <c:manualLayout>
          <c:xMode val="edge"/>
          <c:yMode val="edge"/>
          <c:x val="0.29755968591062065"/>
          <c:y val="2.345557007803181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4051815317657147E-2"/>
          <c:y val="0.14537035400145221"/>
          <c:w val="0.52819847678400988"/>
          <c:h val="0.773555138723878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2009/2010 уч.год</c:v>
                </c:pt>
              </c:strCache>
            </c:strRef>
          </c:tx>
          <c:explosion val="6"/>
          <c:dPt>
            <c:idx val="0"/>
            <c:bubble3D val="0"/>
            <c:explosion val="13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35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63264828712085308"/>
          <c:y val="0.15487708308314291"/>
          <c:w val="0.34614598548045827"/>
          <c:h val="0.8106201045222036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групп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Количество групп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групп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342136"/>
        <c:axId val="128342528"/>
      </c:barChart>
      <c:catAx>
        <c:axId val="128342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342528"/>
        <c:crosses val="autoZero"/>
        <c:auto val="1"/>
        <c:lblAlgn val="ctr"/>
        <c:lblOffset val="100"/>
        <c:noMultiLvlLbl val="0"/>
      </c:catAx>
      <c:valAx>
        <c:axId val="12834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342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ctr">
        <a:defRPr lang="ru-RU" sz="1800" b="0" i="0" u="none" strike="noStrike" kern="1200" baseline="0">
          <a:solidFill>
            <a:prstClr val="black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344096"/>
        <c:axId val="128344488"/>
        <c:axId val="0"/>
      </c:bar3DChart>
      <c:catAx>
        <c:axId val="128344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344488"/>
        <c:crosses val="autoZero"/>
        <c:auto val="1"/>
        <c:lblAlgn val="ctr"/>
        <c:lblOffset val="100"/>
        <c:noMultiLvlLbl val="0"/>
      </c:catAx>
      <c:valAx>
        <c:axId val="128344488"/>
        <c:scaling>
          <c:orientation val="minMax"/>
          <c:max val="16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34409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2010 год</c:v>
                </c:pt>
                <c:pt idx="2">
                  <c:v>2009 год</c:v>
                </c:pt>
                <c:pt idx="3">
                  <c:v>2008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77.27</c:v>
                </c:pt>
                <c:pt idx="1">
                  <c:v>65.8</c:v>
                </c:pt>
                <c:pt idx="2">
                  <c:v>60.3</c:v>
                </c:pt>
                <c:pt idx="3">
                  <c:v>60.38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45272"/>
        <c:axId val="128345664"/>
      </c:barChart>
      <c:catAx>
        <c:axId val="128345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8345664"/>
        <c:crosses val="autoZero"/>
        <c:auto val="1"/>
        <c:lblAlgn val="ctr"/>
        <c:lblOffset val="100"/>
        <c:noMultiLvlLbl val="0"/>
      </c:catAx>
      <c:valAx>
        <c:axId val="128345664"/>
        <c:scaling>
          <c:orientation val="minMax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345272"/>
        <c:crosses val="autoZero"/>
        <c:crossBetween val="between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2011 год</c:v>
                </c:pt>
                <c:pt idx="2">
                  <c:v>2010 год</c:v>
                </c:pt>
                <c:pt idx="3">
                  <c:v>2009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22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33272"/>
        <c:axId val="129832880"/>
      </c:barChart>
      <c:catAx>
        <c:axId val="129833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832880"/>
        <c:crosses val="autoZero"/>
        <c:auto val="1"/>
        <c:lblAlgn val="ctr"/>
        <c:lblOffset val="100"/>
        <c:noMultiLvlLbl val="0"/>
      </c:catAx>
      <c:valAx>
        <c:axId val="129832880"/>
        <c:scaling>
          <c:orientation val="minMax"/>
          <c:min val="0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9833272"/>
        <c:crosses val="autoZero"/>
        <c:crossBetween val="between"/>
        <c:minorUnit val="5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8C2F6-AA23-4412-B196-764935F2B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456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91152-E0F8-42C9-B551-88DAA2C04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533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91152-E0F8-42C9-B551-88DAA2C0498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AD3D6-C193-49CB-88CC-46F3315232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0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A43D88-0343-493A-AD2F-180EE2560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!Работы\Оля\Рисунок1.jpg"/>
          <p:cNvPicPr>
            <a:picLocks noChangeAspect="1" noChangeArrowheads="1"/>
          </p:cNvPicPr>
          <p:nvPr/>
        </p:nvPicPr>
        <p:blipFill>
          <a:blip r:embed="rId3">
            <a:lum bright="30000" contrast="-10000"/>
          </a:blip>
          <a:srcRect/>
          <a:stretch>
            <a:fillRect/>
          </a:stretch>
        </p:blipFill>
        <p:spPr bwMode="auto">
          <a:xfrm>
            <a:off x="0" y="-71462"/>
            <a:ext cx="9144000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00760" y="4929198"/>
            <a:ext cx="274637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Директор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СШ №1 г.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Лиды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С. А. Фонасов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" y="93643"/>
            <a:ext cx="9144000" cy="6207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Государственное учреждение образования 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Средняя школа №1  г.Лиды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71612"/>
            <a:ext cx="9144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Развитие  Творческих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 способностей  учащихся.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Подготовка учащихся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Arial" charset="0"/>
              </a:rPr>
              <a:t> к олимпиадам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85852" y="285728"/>
            <a:ext cx="686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Поступление учащихся в ВУЗы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1214422"/>
          <a:ext cx="7500990" cy="235745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00540"/>
                <a:gridCol w="2092100"/>
                <a:gridCol w="1654175"/>
                <a:gridCol w="1654175"/>
              </a:tblGrid>
              <a:tr h="392909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учебный год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окончило</a:t>
                      </a:r>
                      <a:b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 классов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поступило в ВУЗы</a:t>
                      </a:r>
                      <a:endParaRPr lang="ru-RU" sz="20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кол-во</a:t>
                      </a:r>
                      <a:endParaRPr lang="ru-RU" sz="20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20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2008/2009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60,38%</a:t>
                      </a:r>
                    </a:p>
                  </a:txBody>
                  <a:tcPr marL="68580" marR="68580" marT="0" marB="0" anchor="ctr"/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2009/2010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60,3%</a:t>
                      </a:r>
                    </a:p>
                  </a:txBody>
                  <a:tcPr marL="68580" marR="68580" marT="0" marB="0" anchor="ctr"/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0/201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ru-RU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1/2012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00034" y="3857628"/>
          <a:ext cx="7929618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Олимпиады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785794"/>
          <a:ext cx="6786610" cy="23975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214743"/>
                <a:gridCol w="885280"/>
                <a:gridCol w="918306"/>
                <a:gridCol w="918306"/>
                <a:gridCol w="921149"/>
                <a:gridCol w="1928826"/>
              </a:tblGrid>
              <a:tr h="381422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Год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Районный  </a:t>
                      </a: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этап </a:t>
                      </a: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олимпиады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Кол-во 1 мест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Кол-во 2 мест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Кол-во 3 мест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Общее количество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мест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47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3300"/>
                          </a:solidFill>
                        </a:rPr>
                        <a:t>2010/2011</a:t>
                      </a:r>
                      <a:endParaRPr lang="ru-RU" sz="2000" b="1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905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2011/2012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rgbClr val="003300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+ </a:t>
                      </a:r>
                      <a:r>
                        <a:rPr lang="en-US" sz="2000" b="1" dirty="0" smtClean="0">
                          <a:solidFill>
                            <a:srgbClr val="003300"/>
                          </a:solidFill>
                        </a:rPr>
                        <a:t>3</a:t>
                      </a: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  диплома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00"/>
                          </a:solidFill>
                        </a:rPr>
                        <a:t>2011/2012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27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</a:rPr>
                        <a:t>+9  дипломов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3571876"/>
          <a:ext cx="8215370" cy="21945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143009"/>
                <a:gridCol w="785818"/>
                <a:gridCol w="928694"/>
                <a:gridCol w="857256"/>
                <a:gridCol w="1933291"/>
                <a:gridCol w="977703"/>
                <a:gridCol w="1589599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17780" marR="17780" marT="0" marB="0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</a:rPr>
                        <a:t>Областной  этапы олимпиады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1 мест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2 мест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3 мест</a:t>
                      </a: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Кол-во </a:t>
                      </a:r>
                      <a:endParaRPr lang="ru-RU" sz="2000" b="1" kern="1200" dirty="0" smtClean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похвальных </a:t>
                      </a: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листов</a:t>
                      </a: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мест</a:t>
                      </a: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2010/2011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2011/2012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+ 2 диплома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57356" y="6000768"/>
            <a:ext cx="6854481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3300"/>
                </a:solidFill>
              </a:rPr>
              <a:t>Республиканский  этап олимпиады    -  2 диплома (2012г)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Олимпиады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14356"/>
          <a:ext cx="8715436" cy="35112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0780"/>
                <a:gridCol w="1627128"/>
                <a:gridCol w="1627128"/>
                <a:gridCol w="1627128"/>
                <a:gridCol w="2243272"/>
              </a:tblGrid>
              <a:tr h="721340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Год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Районная </a:t>
                      </a:r>
                      <a:r>
                        <a:rPr lang="ru-RU" sz="2400" b="1" dirty="0" smtClean="0"/>
                        <a:t>олимпиада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учащиеся  </a:t>
                      </a:r>
                      <a:r>
                        <a:rPr lang="ru-RU" sz="2400" b="1" dirty="0"/>
                        <a:t>I и  II ступени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Кол-во 1 мест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Кол-во 2 мест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Кол-во 3 мест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Общее кол-во  мест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2008/2009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2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10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2009/2010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7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14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2010/2011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4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2011/2012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15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12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30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71472" y="4071942"/>
          <a:ext cx="7929618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Сергей\Семинар директоров 2012\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925" y="785818"/>
            <a:ext cx="9825747" cy="5929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142853"/>
            <a:ext cx="8929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Виртуальные кабинеты школы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3143248"/>
            <a:ext cx="7215238" cy="1532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«Средняя школа № 1 г. Лиды»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1 г. Лиды)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от 05.12.2011 № 309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Лида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 поощрении учащихся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	За активное участие в жизни школы, высокие показатели в изучении отдельных предметов, по итогам участия в олимпиадах, конкурсах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ПРИКАЗЫВАЮ: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поместить на школьную доску почета следующих учащихся: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Багдевич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Веру – 11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Вейкуть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Маргариту – 10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Волкова Олега – 9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Данилевич Екатерину – 6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Евланова Алексея – 9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Жегздринь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Марию – 10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Журавлева Артура – 9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Карповича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Владислава – 4 «Г»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Кахоцкую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Ксению – 4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Климко Анастасию – 6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Козлова Артема – 9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Кондрацкую Ангелину – 6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Круглую Анастасию – 4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Куликову Анну – 10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Курило Светлану – 9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Кухаревича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Глеба – 11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Кухарского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Павла – 9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Ларченкову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Анастасию – 7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Лисовскую Екатерину – 8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Лотаревича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Тимофея – 11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Майборода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Алину – 10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Мержинскас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Екатерину – 10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Мишурову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Радославу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5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Нехаеву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Полину – 7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Олеферович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Анастасию – 10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Раукутя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Андрея – 9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Рожкова Сергея – 5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Глеба – 10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Ангелину – 4 «Г»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Рушлевич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Полину – 7 «В»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Самохвал Ольгу – 9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Скурко Григория – 11 «Б»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Субботину Ксению – 4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Тананушко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Наталью – 6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Ханцевича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Матвея – 4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Чарноус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Ксению – 10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Шевченко Михаила – 6 «А»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1 г. Лиды                        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С.А.Фонасов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" name="Picture 5" descr="847DB03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13"/>
          <a:stretch>
            <a:fillRect/>
          </a:stretch>
        </p:blipFill>
        <p:spPr bwMode="auto">
          <a:xfrm>
            <a:off x="714348" y="-24"/>
            <a:ext cx="755201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3500430" y="3429000"/>
            <a:ext cx="5257800" cy="2101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50180" name="Picture 4" descr="DSCF005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785794"/>
            <a:ext cx="3563938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E:\ЕИП школы\Фотоархив\Разное\фото\Копирование из CNV0000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0108"/>
            <a:ext cx="5429219" cy="3619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57188" y="214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5357818" y="2214554"/>
            <a:ext cx="35719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Кирова, 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1928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средняя школа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№1 г.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Лиды</a:t>
            </a:r>
          </a:p>
        </p:txBody>
      </p:sp>
      <p:pic>
        <p:nvPicPr>
          <p:cNvPr id="17414" name="Picture 2" descr="E:\!Работы\Оля\учителя юбиляры\p000_1_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234" y="3500414"/>
            <a:ext cx="483376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00034" y="5357826"/>
            <a:ext cx="375186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Гоголя, 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2006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год -корпус начальных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классов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14291"/>
            <a:ext cx="850112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Школа расположена в центре города в 2-ух учебных корпусах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790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Количественный состав учащихся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14283" y="1071546"/>
            <a:ext cx="892971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В настоящее время в школе обучается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717 учеников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Сформировано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36 классо-комплектов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из них: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• 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14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в начальной школе;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• 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17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среднее звено;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• 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старшие классы;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Школа расположена в центре города в 2-ух корпусах.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I корпусе занимаются 4–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ые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классы, среднее и старшее звено.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II корпусе организована работа младших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школьников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групп продленного дня. </a:t>
            </a:r>
          </a:p>
        </p:txBody>
      </p:sp>
      <p:graphicFrame>
        <p:nvGraphicFramePr>
          <p:cNvPr id="2142" name="Group 94"/>
          <p:cNvGraphicFramePr>
            <a:graphicFrameLocks noGrp="1"/>
          </p:cNvGraphicFramePr>
          <p:nvPr/>
        </p:nvGraphicFramePr>
        <p:xfrm>
          <a:off x="0" y="3714752"/>
          <a:ext cx="9144000" cy="2791968"/>
        </p:xfrm>
        <a:graphic>
          <a:graphicData uri="http://schemas.openxmlformats.org/drawingml/2006/table">
            <a:tbl>
              <a:tblPr>
                <a:solidFill>
                  <a:srgbClr val="74E6B8"/>
                </a:solidFill>
              </a:tblPr>
              <a:tblGrid>
                <a:gridCol w="2257425"/>
                <a:gridCol w="2243138"/>
                <a:gridCol w="2424112"/>
                <a:gridCol w="2219325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I корпус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корпус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смена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 смена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 смена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 смена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классо-комплектов</a:t>
                      </a:r>
                      <a:endParaRPr kumimoji="0" lang="ru-RU" sz="1600" b="0" i="0" u="none" strike="noStrike" cap="none" normalizeH="0" baseline="0" dirty="0" smtClean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320 учащийся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11 классо-комплектов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226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классо-комплектов</a:t>
                      </a:r>
                      <a:endParaRPr kumimoji="0" lang="ru-RU" sz="1600" b="0" i="0" u="none" strike="noStrike" cap="none" normalizeH="0" baseline="0" dirty="0" smtClean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116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классо-комплекта</a:t>
                      </a:r>
                      <a:endParaRPr kumimoji="0" lang="ru-RU" sz="1600" b="0" i="0" u="none" strike="noStrike" cap="none" normalizeH="0" baseline="0" dirty="0" smtClean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55 учащихся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 ГПД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571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Всего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классокомплектов</a:t>
                      </a:r>
                      <a:endParaRPr kumimoji="0" lang="ru-RU" sz="2400" b="0" i="0" u="none" strike="noStrike" cap="none" normalizeH="0" baseline="0" dirty="0" smtClean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6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Всего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классокомплектов</a:t>
                      </a:r>
                      <a:endParaRPr kumimoji="0" lang="ru-RU" sz="2400" b="0" i="0" u="none" strike="noStrike" cap="none" normalizeH="0" baseline="0" dirty="0" smtClean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171 учащийся, 2 ГПД</a:t>
                      </a:r>
                      <a:endParaRPr kumimoji="0" lang="ru-RU" sz="2800" b="0" i="0" u="none" strike="noStrike" cap="none" normalizeH="0" baseline="0" dirty="0" smtClean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2285984" y="3357562"/>
          <a:ext cx="8569325" cy="298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Количество учащихся по параллелям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714744" y="6000768"/>
            <a:ext cx="6696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параллель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0" y="857232"/>
          <a:ext cx="564360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7" name="Text Box 15"/>
          <p:cNvSpPr txBox="1">
            <a:spLocks noChangeArrowheads="1"/>
          </p:cNvSpPr>
          <p:nvPr/>
        </p:nvSpPr>
        <p:spPr bwMode="auto">
          <a:xfrm rot="16200000">
            <a:off x="-184944" y="2062957"/>
            <a:ext cx="1801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количество классов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 rot="16200000">
            <a:off x="3563141" y="4509297"/>
            <a:ext cx="1801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количество учащихся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142976" y="3357562"/>
            <a:ext cx="364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параллель</a:t>
            </a:r>
          </a:p>
        </p:txBody>
      </p:sp>
      <p:pic>
        <p:nvPicPr>
          <p:cNvPr id="23" name="Picture 12" descr="m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32524">
            <a:off x="1643041" y="4929198"/>
            <a:ext cx="2047979" cy="1535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P1110862_resize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34503">
            <a:off x="357158" y="4214818"/>
            <a:ext cx="2000264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Цвет_10+"/>
          <p:cNvPicPr/>
          <p:nvPr/>
        </p:nvPicPr>
        <p:blipFill>
          <a:blip r:embed="rId6">
            <a:lum bright="12000" contrast="6000"/>
          </a:blip>
          <a:srcRect/>
          <a:stretch>
            <a:fillRect/>
          </a:stretch>
        </p:blipFill>
        <p:spPr bwMode="auto">
          <a:xfrm rot="232494">
            <a:off x="6758728" y="1496492"/>
            <a:ext cx="2051243" cy="1359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2" descr="I:\Методическая работа_2007_08\Предметные_Недели\План_Недели_Биологии_и_Химии\День_Четвёртый\101_113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61587">
            <a:off x="4976566" y="1997214"/>
            <a:ext cx="2024345" cy="1437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-180975" y="5080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5CB5B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be-BY" sz="3600" b="1" i="1" dirty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Профессиональное мастерство учителей</a:t>
            </a:r>
            <a:endParaRPr lang="ru-RU" sz="3600" b="1" i="1" dirty="0">
              <a:solidFill>
                <a:srgbClr val="FFFFFF"/>
              </a:solidFill>
              <a:effectLst>
                <a:glow rad="228600">
                  <a:schemeClr val="tx2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3857628"/>
          <a:ext cx="8858280" cy="2857520"/>
        </p:xfrm>
        <a:graphic>
          <a:graphicData uri="http://schemas.openxmlformats.org/drawingml/2006/table">
            <a:tbl>
              <a:tblPr/>
              <a:tblGrid>
                <a:gridCol w="2857520"/>
                <a:gridCol w="2786082"/>
                <a:gridCol w="3214678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– 92,47%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высшую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первую категорию – 77,42%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–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92,5%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высшую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первую категорию – 80,85%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</a:t>
                      </a:r>
                      <a:endParaRPr lang="en-US" sz="20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93,5%,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высшую </a:t>
                      </a:r>
                      <a:r>
                        <a:rPr lang="ru-RU" sz="20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первую категорию – 82,50%</a:t>
                      </a:r>
                      <a:endParaRPr lang="en-US" sz="2000" u="none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C:\Documents and Settings\Фонасов С А\Рабочий стол\Обмен информацией\ф\P11102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27867">
            <a:off x="3941392" y="584914"/>
            <a:ext cx="2926232" cy="2117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\\Sysadmin\ЕИП школы\Фотоархив\2011-2012уч.год\учитель года\Изображение 063.jpg"/>
          <p:cNvPicPr>
            <a:picLocks noChangeAspect="1" noChangeArrowheads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93123">
            <a:off x="6492703" y="1531970"/>
            <a:ext cx="2778643" cy="2084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Объект 41"/>
          <p:cNvGraphicFramePr/>
          <p:nvPr/>
        </p:nvGraphicFramePr>
        <p:xfrm>
          <a:off x="0" y="714356"/>
          <a:ext cx="392905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876284"/>
          </a:xfrm>
        </p:spPr>
        <p:txBody>
          <a:bodyPr/>
          <a:lstStyle/>
          <a:p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071678"/>
            <a:ext cx="86439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4013" indent="-3540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2007-2009 республиканский инновационный проект «Внедрение модели информационно - методического сопровождения идеологической работы в учреждениях образования». </a:t>
            </a:r>
          </a:p>
          <a:p>
            <a:pPr marL="354013" lvl="0" indent="-354013" algn="just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54013" lvl="0" indent="-3540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 2010 года - областной ресурсный центр  </a:t>
            </a: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ru-RU" sz="2000" dirty="0" smtClean="0">
                <a:solidFill>
                  <a:srgbClr val="002060"/>
                </a:solidFill>
              </a:rPr>
              <a:t>Информационное – коммуникационное воспитательное пространство школы</a:t>
            </a:r>
            <a:r>
              <a:rPr lang="en-US" sz="2000" dirty="0" smtClean="0">
                <a:solidFill>
                  <a:srgbClr val="002060"/>
                </a:solidFill>
              </a:rPr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пути повышения профессиональной  квалификации педагога-воспитателя</a:t>
            </a:r>
            <a:r>
              <a:rPr lang="en-US" sz="2000" dirty="0" smtClean="0">
                <a:solidFill>
                  <a:srgbClr val="002060"/>
                </a:solidFill>
              </a:rPr>
              <a:t>”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54013" lvl="0" indent="-354013" algn="just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54013" lvl="0" indent="-354013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 2012 года – республиканский инновационный проект «Внедрение методики проведения учебно-исследовательской деятельности в условиях функционирования ресурсного центра информационных технологий». 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Динамика учебных достижений учащихся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 </a:t>
            </a:r>
            <a:endParaRPr lang="ru-RU" sz="3600" b="1" i="1" dirty="0">
              <a:solidFill>
                <a:srgbClr val="FFFFFF"/>
              </a:solidFill>
              <a:effectLst>
                <a:glow rad="228600">
                  <a:schemeClr val="tx2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7" y="2357430"/>
          <a:ext cx="8358244" cy="26432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44536"/>
                <a:gridCol w="1441954"/>
                <a:gridCol w="1441954"/>
                <a:gridCol w="1441954"/>
                <a:gridCol w="1587846"/>
              </a:tblGrid>
              <a:tr h="95781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2008/2009 </a:t>
                      </a:r>
                      <a:r>
                        <a:rPr lang="ru-RU" sz="1800" dirty="0" err="1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уч.г</a:t>
                      </a: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2009/2010 уч.г.</a:t>
                      </a:r>
                      <a:endParaRPr lang="ru-RU" sz="180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2010/2011 уч.г.</a:t>
                      </a:r>
                      <a:endParaRPr lang="ru-RU" sz="180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2011/2012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уч.г</a:t>
                      </a: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</a:tr>
              <a:tr h="5617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6,97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7,17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7,20</a:t>
                      </a:r>
                      <a:endParaRPr lang="ru-RU" sz="180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7,30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</a:tr>
              <a:tr h="5617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5-10 баллов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68,89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71,45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70,55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75,35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</a:tr>
              <a:tr h="5617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Закончили на 9-10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2,46%</a:t>
                      </a:r>
                      <a:endParaRPr lang="ru-RU" sz="180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3,74%</a:t>
                      </a:r>
                      <a:endParaRPr lang="ru-RU" sz="180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5,99%</a:t>
                      </a:r>
                      <a:endParaRPr lang="ru-RU" sz="180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8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1998" y="5214950"/>
            <a:ext cx="8429620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Средний  балл  по  итогам  </a:t>
            </a:r>
            <a:r>
              <a:rPr lang="en-US" sz="1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1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четверти    -     7,04  %</a:t>
            </a:r>
            <a:endParaRPr lang="ru-RU" sz="16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3"/>
            <a:ext cx="89297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Динамика учебных достижений учащихся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789" y="2071678"/>
          <a:ext cx="9058945" cy="294653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85983"/>
                <a:gridCol w="795543"/>
                <a:gridCol w="853917"/>
                <a:gridCol w="853917"/>
                <a:gridCol w="853917"/>
                <a:gridCol w="853917"/>
                <a:gridCol w="853917"/>
                <a:gridCol w="853917"/>
                <a:gridCol w="853917"/>
              </a:tblGrid>
              <a:tr h="325329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Уровень 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Учебный год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2008/2009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2009/2010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2010/2011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2011/2012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к-во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к-во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к-во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к-во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Высокий 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2,46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3,74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5,99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6,1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Достаточный 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132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18,01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143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21,38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136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22,63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142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24,83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Средний 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355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45,7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310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46,34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252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41,93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254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44,41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Удовлетворительный 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228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31,11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190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28,4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177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29,45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24,65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Низкий 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3843" y="1928800"/>
          <a:ext cx="8572562" cy="2104989"/>
        </p:xfrm>
        <a:graphic>
          <a:graphicData uri="http://schemas.openxmlformats.org/drawingml/2006/table">
            <a:tbl>
              <a:tblPr/>
              <a:tblGrid>
                <a:gridCol w="2357454"/>
                <a:gridCol w="1956950"/>
                <a:gridCol w="1956950"/>
                <a:gridCol w="2301208"/>
              </a:tblGrid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2010/2011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2011/2012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2012/2013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К-во</a:t>
                      </a: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групп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К-во уч-ся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охвата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ln cmpd="dbl"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21,5</a:t>
                      </a:r>
                      <a:endParaRPr lang="ru-RU" sz="1800" kern="1200" dirty="0">
                        <a:ln cmpd="dbl"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-197404" y="139463"/>
            <a:ext cx="9055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FFFF"/>
                </a:solidFill>
                <a:effectLst>
                  <a:glow rad="228600">
                    <a:schemeClr val="tx2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Организация занятий на платной основе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4000504"/>
          <a:ext cx="357190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00562" y="3929066"/>
          <a:ext cx="4071966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560</Words>
  <Application>Microsoft Office PowerPoint</Application>
  <PresentationFormat>Экран (4:3)</PresentationFormat>
  <Paragraphs>318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 УПРАВЛЕНИЯ КАЧЕСТВОМ УРОКА КАК УСЛОВИЕ ПОВЫШЕНИЯ КАЧЕСТВОМ ОБРАЗОВАНИЯ</dc:title>
  <dc:creator>Borbet</dc:creator>
  <cp:lastModifiedBy>Admin2</cp:lastModifiedBy>
  <cp:revision>133</cp:revision>
  <dcterms:created xsi:type="dcterms:W3CDTF">2011-03-16T09:54:34Z</dcterms:created>
  <dcterms:modified xsi:type="dcterms:W3CDTF">2014-03-25T12:48:59Z</dcterms:modified>
</cp:coreProperties>
</file>