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7"/>
  </p:notesMasterIdLst>
  <p:handoutMasterIdLst>
    <p:handoutMasterId r:id="rId18"/>
  </p:handoutMasterIdLst>
  <p:sldIdLst>
    <p:sldId id="269" r:id="rId2"/>
    <p:sldId id="283" r:id="rId3"/>
    <p:sldId id="281" r:id="rId4"/>
    <p:sldId id="282" r:id="rId5"/>
    <p:sldId id="284" r:id="rId6"/>
    <p:sldId id="299" r:id="rId7"/>
    <p:sldId id="292" r:id="rId8"/>
    <p:sldId id="300" r:id="rId9"/>
    <p:sldId id="293" r:id="rId10"/>
    <p:sldId id="294" r:id="rId11"/>
    <p:sldId id="295" r:id="rId12"/>
    <p:sldId id="296" r:id="rId13"/>
    <p:sldId id="287" r:id="rId14"/>
    <p:sldId id="297" r:id="rId15"/>
    <p:sldId id="278" r:id="rId16"/>
  </p:sldIdLst>
  <p:sldSz cx="9144000" cy="6858000" type="screen4x3"/>
  <p:notesSz cx="6735763" cy="98694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3E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6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1269837472613169"/>
          <c:y val="3.2594576049938484E-2"/>
          <c:w val="0.88730158730159114"/>
          <c:h val="0.798561151079136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933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Sheet1!$B$1:$L$1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numCache>
            </c:numRef>
          </c:cat>
          <c:val>
            <c:numRef>
              <c:f>Sheet1!$B$2:$L$2</c:f>
              <c:numCache>
                <c:formatCode>General</c:formatCode>
                <c:ptCount val="11"/>
                <c:pt idx="0">
                  <c:v>60</c:v>
                </c:pt>
                <c:pt idx="1">
                  <c:v>74</c:v>
                </c:pt>
                <c:pt idx="2">
                  <c:v>71</c:v>
                </c:pt>
                <c:pt idx="3">
                  <c:v>58</c:v>
                </c:pt>
                <c:pt idx="4">
                  <c:v>86</c:v>
                </c:pt>
                <c:pt idx="5">
                  <c:v>82</c:v>
                </c:pt>
                <c:pt idx="6">
                  <c:v>70</c:v>
                </c:pt>
                <c:pt idx="7">
                  <c:v>66</c:v>
                </c:pt>
                <c:pt idx="8">
                  <c:v>51</c:v>
                </c:pt>
                <c:pt idx="9">
                  <c:v>46</c:v>
                </c:pt>
                <c:pt idx="10">
                  <c:v>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20288376"/>
        <c:axId val="120287984"/>
        <c:axId val="0"/>
      </c:bar3DChart>
      <c:catAx>
        <c:axId val="120288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233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22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202879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0287984"/>
        <c:scaling>
          <c:orientation val="minMax"/>
        </c:scaling>
        <c:delete val="0"/>
        <c:axPos val="l"/>
        <c:majorGridlines>
          <c:spPr>
            <a:ln w="2332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233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22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20288376"/>
        <c:crosses val="autoZero"/>
        <c:crossBetween val="between"/>
      </c:valAx>
      <c:spPr>
        <a:noFill/>
        <a:ln w="1865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32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1"/>
    <c:view3D>
      <c:rotX val="15"/>
      <c:hPercent val="6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2306484404818764E-2"/>
          <c:y val="6.2350119904076934E-2"/>
          <c:w val="0.90024491450672861"/>
          <c:h val="0.7457088096803690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invertIfNegative val="0"/>
          <c:dLbls>
            <c:dLbl>
              <c:idx val="8"/>
              <c:layout>
                <c:manualLayout>
                  <c:x val="-1.771918005557447E-7"/>
                  <c:y val="9.60954235122046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Sheet1!$B$1:$L$1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numCache>
            </c:numRef>
          </c:cat>
          <c:val>
            <c:numRef>
              <c:f>Sheet1!$B$2:$L$2</c:f>
              <c:numCache>
                <c:formatCode>General</c:formatCode>
                <c:ptCount val="11"/>
                <c:pt idx="0">
                  <c:v>3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2</c:v>
                </c:pt>
                <c:pt idx="10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20289160"/>
        <c:axId val="129832096"/>
        <c:axId val="0"/>
      </c:bar3DChart>
      <c:catAx>
        <c:axId val="120289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vert="horz"/>
          <a:lstStyle/>
          <a:p>
            <a:pPr>
              <a:defRPr/>
            </a:pPr>
            <a:endParaRPr lang="ru-RU"/>
          </a:p>
        </c:txPr>
        <c:crossAx val="1298320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983209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20289160"/>
        <c:crosses val="autoZero"/>
        <c:crossBetween val="between"/>
        <c:majorUnit val="1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 sz="1600"/>
            </a:pPr>
            <a:r>
              <a:rPr lang="ru-RU" sz="1600" b="1">
                <a:solidFill>
                  <a:schemeClr val="accent4">
                    <a:lumMod val="50000"/>
                  </a:schemeClr>
                </a:solidFill>
              </a:rPr>
              <a:t>ПО КАТЕГОРИЯМ</a:t>
            </a:r>
          </a:p>
        </c:rich>
      </c:tx>
      <c:layout>
        <c:manualLayout>
          <c:xMode val="edge"/>
          <c:yMode val="edge"/>
          <c:x val="0.29755968591062065"/>
          <c:y val="2.3455570078031811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4051815317657147E-2"/>
          <c:y val="0.14537035400145221"/>
          <c:w val="0.52819847678400988"/>
          <c:h val="0.7735551387238788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2009/2010 уч.год</c:v>
                </c:pt>
              </c:strCache>
            </c:strRef>
          </c:tx>
          <c:explosion val="6"/>
          <c:dPt>
            <c:idx val="0"/>
            <c:bubble3D val="0"/>
            <c:explosion val="13"/>
            <c:spPr>
              <a:solidFill>
                <a:srgbClr val="00B0F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92D050"/>
              </a:solidFill>
            </c:spPr>
          </c:dPt>
          <c:dPt>
            <c:idx val="3"/>
            <c:bubble3D val="0"/>
            <c:spPr>
              <a:solidFill>
                <a:srgbClr val="FFC000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высшая</c:v>
                </c:pt>
                <c:pt idx="1">
                  <c:v>первая</c:v>
                </c:pt>
                <c:pt idx="2">
                  <c:v>вторая</c:v>
                </c:pt>
                <c:pt idx="3">
                  <c:v>без категории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41</c:v>
                </c:pt>
                <c:pt idx="1">
                  <c:v>35</c:v>
                </c:pt>
                <c:pt idx="2">
                  <c:v>9</c:v>
                </c:pt>
                <c:pt idx="3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9">
          <a:noFill/>
        </a:ln>
      </c:spPr>
    </c:plotArea>
    <c:legend>
      <c:legendPos val="r"/>
      <c:layout>
        <c:manualLayout>
          <c:xMode val="edge"/>
          <c:yMode val="edge"/>
          <c:x val="0.63264828712085308"/>
          <c:y val="0.15487708308314291"/>
          <c:w val="0.34614598548045827"/>
          <c:h val="0.81062010452220368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 групп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20112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trendline>
            <c:trendlineType val="linear"/>
            <c:dispRSqr val="0"/>
            <c:dispEq val="0"/>
          </c:trendline>
          <c:cat>
            <c:strRef>
              <c:f>Лист1!$A$2</c:f>
              <c:strCache>
                <c:ptCount val="1"/>
                <c:pt idx="0">
                  <c:v>Количество групп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 групп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40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8342136"/>
        <c:axId val="128342528"/>
      </c:barChart>
      <c:catAx>
        <c:axId val="128342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28342528"/>
        <c:crosses val="autoZero"/>
        <c:auto val="1"/>
        <c:lblAlgn val="ctr"/>
        <c:lblOffset val="100"/>
        <c:noMultiLvlLbl val="0"/>
      </c:catAx>
      <c:valAx>
        <c:axId val="1283425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83421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 algn="ctr">
        <a:defRPr lang="ru-RU" sz="1800" b="0" i="0" u="none" strike="noStrike" kern="1200" baseline="0">
          <a:solidFill>
            <a:prstClr val="black"/>
          </a:solidFill>
          <a:latin typeface="Times New Roman" pitchFamily="18" charset="0"/>
          <a:ea typeface="+mn-ea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 учащихся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138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 учащихся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157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 учащихся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8344096"/>
        <c:axId val="128344488"/>
        <c:axId val="0"/>
      </c:bar3DChart>
      <c:catAx>
        <c:axId val="1283440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28344488"/>
        <c:crosses val="autoZero"/>
        <c:auto val="1"/>
        <c:lblAlgn val="ctr"/>
        <c:lblOffset val="100"/>
        <c:noMultiLvlLbl val="0"/>
      </c:catAx>
      <c:valAx>
        <c:axId val="128344488"/>
        <c:scaling>
          <c:orientation val="minMax"/>
          <c:max val="16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8344096"/>
        <c:crosses val="autoZero"/>
        <c:crossBetween val="between"/>
        <c:majorUnit val="2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2060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2011 год</c:v>
                </c:pt>
                <c:pt idx="1">
                  <c:v>2010 год</c:v>
                </c:pt>
                <c:pt idx="2">
                  <c:v>2009 год</c:v>
                </c:pt>
                <c:pt idx="3">
                  <c:v>2008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77.27</c:v>
                </c:pt>
                <c:pt idx="1">
                  <c:v>65.8</c:v>
                </c:pt>
                <c:pt idx="2">
                  <c:v>60.3</c:v>
                </c:pt>
                <c:pt idx="3">
                  <c:v>60.38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345272"/>
        <c:axId val="128345664"/>
      </c:barChart>
      <c:catAx>
        <c:axId val="1283452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8345664"/>
        <c:crosses val="autoZero"/>
        <c:auto val="1"/>
        <c:lblAlgn val="ctr"/>
        <c:lblOffset val="100"/>
        <c:noMultiLvlLbl val="0"/>
      </c:catAx>
      <c:valAx>
        <c:axId val="128345664"/>
        <c:scaling>
          <c:orientation val="minMax"/>
          <c:min val="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28345272"/>
        <c:crosses val="autoZero"/>
        <c:crossBetween val="between"/>
        <c:minorUnit val="5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2060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2012 год</c:v>
                </c:pt>
                <c:pt idx="1">
                  <c:v>2011 год</c:v>
                </c:pt>
                <c:pt idx="2">
                  <c:v>2010 год</c:v>
                </c:pt>
                <c:pt idx="3">
                  <c:v>2009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30</c:v>
                </c:pt>
                <c:pt idx="1">
                  <c:v>22</c:v>
                </c:pt>
                <c:pt idx="2">
                  <c:v>14</c:v>
                </c:pt>
                <c:pt idx="3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9833272"/>
        <c:axId val="129832880"/>
      </c:barChart>
      <c:catAx>
        <c:axId val="1298332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832880"/>
        <c:crosses val="autoZero"/>
        <c:auto val="1"/>
        <c:lblAlgn val="ctr"/>
        <c:lblOffset val="100"/>
        <c:noMultiLvlLbl val="0"/>
      </c:catAx>
      <c:valAx>
        <c:axId val="129832880"/>
        <c:scaling>
          <c:orientation val="minMax"/>
          <c:min val="0"/>
        </c:scaling>
        <c:delete val="1"/>
        <c:axPos val="b"/>
        <c:majorGridlines/>
        <c:numFmt formatCode="General" sourceLinked="1"/>
        <c:majorTickMark val="out"/>
        <c:minorTickMark val="none"/>
        <c:tickLblPos val="nextTo"/>
        <c:crossAx val="129833272"/>
        <c:crosses val="autoZero"/>
        <c:crossBetween val="between"/>
        <c:minorUnit val="5"/>
      </c:valAx>
    </c:plotArea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B8C2F6-AA23-4412-B196-764935F2BF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54566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91152-E0F8-42C9-B551-88DAA2C049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35334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91152-E0F8-42C9-B551-88DAA2C0498C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4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1AD3D6-C193-49CB-88CC-46F3315232AA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8202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43D88-0343-493A-AD2F-180EE25607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43D88-0343-493A-AD2F-180EE25607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43D88-0343-493A-AD2F-180EE25607E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43D88-0343-493A-AD2F-180EE25607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43D88-0343-493A-AD2F-180EE25607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43D88-0343-493A-AD2F-180EE25607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43D88-0343-493A-AD2F-180EE25607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43D88-0343-493A-AD2F-180EE25607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43D88-0343-493A-AD2F-180EE25607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43D88-0343-493A-AD2F-180EE25607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43D88-0343-493A-AD2F-180EE25607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AA43D88-0343-493A-AD2F-180EE25607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slow">
    <p:fade/>
  </p:transition>
  <p:timing>
    <p:tnLst>
      <p:par>
        <p:cTn id="1" dur="indefinite" restart="never" nodeType="tmRoot"/>
      </p:par>
    </p:tnLst>
  </p:timing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image" Target="../media/image8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E:\!Работы\Оля\Рисунок1.jpg"/>
          <p:cNvPicPr>
            <a:picLocks noChangeAspect="1" noChangeArrowheads="1"/>
          </p:cNvPicPr>
          <p:nvPr/>
        </p:nvPicPr>
        <p:blipFill>
          <a:blip r:embed="rId3">
            <a:lum bright="30000" contrast="-10000"/>
          </a:blip>
          <a:srcRect/>
          <a:stretch>
            <a:fillRect/>
          </a:stretch>
        </p:blipFill>
        <p:spPr bwMode="auto">
          <a:xfrm>
            <a:off x="0" y="-71462"/>
            <a:ext cx="9144000" cy="707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000760" y="4929198"/>
            <a:ext cx="274637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</a:rPr>
              <a:t>Директор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</a:rPr>
              <a:t>СШ №1 г.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</a:rPr>
              <a:t>Лиды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</a:rPr>
              <a:t>С. А. Фонасов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2" y="93643"/>
            <a:ext cx="9144000" cy="62071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Государственное учреждение образования </a:t>
            </a:r>
            <a:b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“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Средняя школа №1  г.Лиды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”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1571612"/>
            <a:ext cx="91440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lumMod val="20000"/>
                      <a:lumOff val="80000"/>
                      <a:alpha val="60000"/>
                    </a:schemeClr>
                  </a:glow>
                  <a:reflection blurRad="12700" stA="50000" endPos="50000" dist="5000" dir="5400000" sy="-100000" rotWithShape="0"/>
                </a:effectLst>
                <a:latin typeface="Arial" charset="0"/>
              </a:rPr>
              <a:t>Развитие  Творческих</a:t>
            </a:r>
          </a:p>
          <a:p>
            <a:pPr algn="ctr"/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lumMod val="20000"/>
                      <a:lumOff val="80000"/>
                      <a:alpha val="60000"/>
                    </a:schemeClr>
                  </a:glow>
                  <a:reflection blurRad="12700" stA="50000" endPos="50000" dist="5000" dir="5400000" sy="-100000" rotWithShape="0"/>
                </a:effectLst>
                <a:latin typeface="Arial" charset="0"/>
              </a:rPr>
              <a:t> способностей  учащихся.</a:t>
            </a:r>
          </a:p>
          <a:p>
            <a:pPr algn="ctr"/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lumMod val="20000"/>
                      <a:lumOff val="80000"/>
                      <a:alpha val="60000"/>
                    </a:schemeClr>
                  </a:glow>
                  <a:reflection blurRad="12700" stA="50000" endPos="50000" dist="5000" dir="5400000" sy="-100000" rotWithShape="0"/>
                </a:effectLst>
                <a:latin typeface="Arial" charset="0"/>
              </a:rPr>
              <a:t>Подготовка учащихся</a:t>
            </a:r>
          </a:p>
          <a:p>
            <a:pPr algn="ctr"/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lumMod val="20000"/>
                      <a:lumOff val="80000"/>
                      <a:alpha val="60000"/>
                    </a:schemeClr>
                  </a:glow>
                  <a:reflection blurRad="12700" stA="50000" endPos="50000" dist="5000" dir="5400000" sy="-100000" rotWithShape="0"/>
                </a:effectLst>
                <a:latin typeface="Arial" charset="0"/>
              </a:rPr>
              <a:t> к олимпиадам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1285852" y="285728"/>
            <a:ext cx="686758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i="1" dirty="0" smtClean="0">
                <a:solidFill>
                  <a:srgbClr val="FFFFFF"/>
                </a:solidFill>
                <a:effectLst>
                  <a:glow rad="228600">
                    <a:schemeClr val="tx2">
                      <a:alpha val="40000"/>
                    </a:schemeClr>
                  </a:glow>
                </a:effectLst>
                <a:latin typeface="+mj-lt"/>
                <a:ea typeface="+mj-ea"/>
                <a:cs typeface="+mj-cs"/>
              </a:rPr>
              <a:t>Поступление учащихся в ВУЗы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928662" y="1214422"/>
          <a:ext cx="7500990" cy="2357454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100540"/>
                <a:gridCol w="2092100"/>
                <a:gridCol w="1654175"/>
                <a:gridCol w="1654175"/>
              </a:tblGrid>
              <a:tr h="392909">
                <a:tc row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учебный год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окончило</a:t>
                      </a:r>
                      <a:br>
                        <a:rPr lang="ru-RU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</a:br>
                      <a:r>
                        <a:rPr lang="ru-RU" sz="2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11 классов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поступило в ВУЗы</a:t>
                      </a:r>
                      <a:endParaRPr lang="ru-RU" sz="2000" b="1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29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кол-во</a:t>
                      </a:r>
                      <a:endParaRPr lang="ru-RU" sz="2000" b="1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%</a:t>
                      </a:r>
                      <a:endParaRPr lang="ru-RU" sz="2000" b="1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29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2008/2009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60,38%</a:t>
                      </a:r>
                    </a:p>
                  </a:txBody>
                  <a:tcPr marL="68580" marR="68580" marT="0" marB="0" anchor="ctr"/>
                </a:tc>
              </a:tr>
              <a:tr h="3929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2009/2010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73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60,3%</a:t>
                      </a:r>
                    </a:p>
                  </a:txBody>
                  <a:tcPr marL="68580" marR="68580" marT="0" marB="0" anchor="ctr"/>
                </a:tc>
              </a:tr>
              <a:tr h="3929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US" sz="20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ru-RU" sz="20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0/201</a:t>
                      </a:r>
                      <a:r>
                        <a:rPr lang="en-US" sz="20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20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  <a:endParaRPr lang="ru-RU" sz="20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ru-RU" sz="20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en-US" sz="20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20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20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ru-RU" sz="20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</a:tr>
              <a:tr h="3929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US" sz="20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ru-RU" sz="20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1/2012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en-US" sz="20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ru-RU" sz="20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20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r>
                        <a:rPr lang="ru-RU" sz="20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500034" y="3857628"/>
          <a:ext cx="7929618" cy="3000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44" y="142853"/>
            <a:ext cx="892975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 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 </a:t>
            </a:r>
            <a:r>
              <a:rPr lang="ru-RU" sz="3600" b="1" i="1" dirty="0" smtClean="0">
                <a:solidFill>
                  <a:srgbClr val="FFFFFF"/>
                </a:solidFill>
                <a:effectLst>
                  <a:glow rad="228600">
                    <a:schemeClr val="tx2">
                      <a:alpha val="40000"/>
                    </a:schemeClr>
                  </a:glow>
                </a:effectLst>
                <a:latin typeface="+mj-lt"/>
                <a:ea typeface="+mj-ea"/>
                <a:cs typeface="+mj-cs"/>
              </a:rPr>
              <a:t>Олимпиады</a:t>
            </a:r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8" y="785794"/>
          <a:ext cx="6786610" cy="2397568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214743"/>
                <a:gridCol w="885280"/>
                <a:gridCol w="918306"/>
                <a:gridCol w="918306"/>
                <a:gridCol w="921149"/>
                <a:gridCol w="1928826"/>
              </a:tblGrid>
              <a:tr h="381422">
                <a:tc row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3300"/>
                          </a:solidFill>
                        </a:rPr>
                        <a:t>Год</a:t>
                      </a:r>
                      <a:endParaRPr lang="ru-RU" sz="2000" b="1" dirty="0">
                        <a:solidFill>
                          <a:srgbClr val="0033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00"/>
                          </a:solidFill>
                        </a:rPr>
                        <a:t>Районный  </a:t>
                      </a:r>
                      <a:r>
                        <a:rPr lang="ru-RU" sz="2000" b="1" dirty="0">
                          <a:solidFill>
                            <a:srgbClr val="003300"/>
                          </a:solidFill>
                        </a:rPr>
                        <a:t>этап </a:t>
                      </a:r>
                      <a:r>
                        <a:rPr lang="ru-RU" sz="2000" b="1" dirty="0" smtClean="0">
                          <a:solidFill>
                            <a:srgbClr val="003300"/>
                          </a:solidFill>
                        </a:rPr>
                        <a:t>олимпиады</a:t>
                      </a:r>
                      <a:endParaRPr lang="ru-RU" sz="2000" b="1" dirty="0">
                        <a:solidFill>
                          <a:srgbClr val="0033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87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3300"/>
                          </a:solidFill>
                        </a:rPr>
                        <a:t>Кол-во 1 мест</a:t>
                      </a:r>
                      <a:endParaRPr lang="ru-RU" sz="2000" b="1" dirty="0">
                        <a:solidFill>
                          <a:srgbClr val="0033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3300"/>
                          </a:solidFill>
                        </a:rPr>
                        <a:t>Кол-во 2 мест</a:t>
                      </a:r>
                      <a:endParaRPr lang="ru-RU" sz="2000" b="1" dirty="0">
                        <a:solidFill>
                          <a:srgbClr val="0033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3300"/>
                          </a:solidFill>
                        </a:rPr>
                        <a:t>Кол-во 3 мест</a:t>
                      </a:r>
                      <a:endParaRPr lang="ru-RU" sz="2000" b="1" dirty="0">
                        <a:solidFill>
                          <a:srgbClr val="0033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3300"/>
                          </a:solidFill>
                        </a:rPr>
                        <a:t>Общее количество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3300"/>
                          </a:solidFill>
                        </a:rPr>
                        <a:t>мест</a:t>
                      </a:r>
                      <a:endParaRPr lang="ru-RU" sz="2000" b="1" dirty="0">
                        <a:solidFill>
                          <a:srgbClr val="0033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3478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3300"/>
                          </a:solidFill>
                        </a:rPr>
                        <a:t>2010/2011</a:t>
                      </a:r>
                      <a:endParaRPr lang="ru-RU" sz="2000" b="1">
                        <a:solidFill>
                          <a:srgbClr val="0033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3300"/>
                          </a:solidFill>
                        </a:rPr>
                        <a:t>5</a:t>
                      </a:r>
                      <a:endParaRPr lang="ru-RU" sz="2000" b="1" dirty="0">
                        <a:solidFill>
                          <a:srgbClr val="0033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3300"/>
                          </a:solidFill>
                        </a:rPr>
                        <a:t>4</a:t>
                      </a:r>
                      <a:endParaRPr lang="ru-RU" sz="2000" b="1" dirty="0">
                        <a:solidFill>
                          <a:srgbClr val="0033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3300"/>
                          </a:solidFill>
                        </a:rPr>
                        <a:t>6</a:t>
                      </a:r>
                      <a:endParaRPr lang="ru-RU" sz="2000" b="1" dirty="0">
                        <a:solidFill>
                          <a:srgbClr val="0033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3300"/>
                          </a:solidFill>
                        </a:rPr>
                        <a:t>15</a:t>
                      </a:r>
                      <a:endParaRPr lang="ru-RU" sz="2000" b="1" dirty="0">
                        <a:solidFill>
                          <a:srgbClr val="0033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0033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</a:tr>
              <a:tr h="390574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3300"/>
                          </a:solidFill>
                        </a:rPr>
                        <a:t>2011/2012</a:t>
                      </a:r>
                      <a:endParaRPr lang="ru-RU" sz="2000" b="1" dirty="0">
                        <a:solidFill>
                          <a:srgbClr val="0033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80" marR="17780" marT="0" marB="0" anchor="ctr"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3300"/>
                          </a:solidFill>
                        </a:rPr>
                        <a:t>4</a:t>
                      </a:r>
                      <a:endParaRPr lang="ru-RU" sz="2000" b="1" dirty="0">
                        <a:solidFill>
                          <a:srgbClr val="0033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80" marR="17780" marT="0" marB="0" anchor="ctr"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3300"/>
                          </a:solidFill>
                        </a:rPr>
                        <a:t>7</a:t>
                      </a:r>
                      <a:endParaRPr lang="ru-RU" sz="2000" b="1" dirty="0">
                        <a:solidFill>
                          <a:srgbClr val="0033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80" marR="17780" marT="0" marB="0" anchor="ctr"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3300"/>
                          </a:solidFill>
                        </a:rPr>
                        <a:t>7</a:t>
                      </a:r>
                      <a:endParaRPr lang="ru-RU" sz="2000" b="1" dirty="0">
                        <a:solidFill>
                          <a:srgbClr val="0033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80" marR="17780" marT="0" marB="0" anchor="ctr"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3300"/>
                          </a:solidFill>
                        </a:rPr>
                        <a:t>1</a:t>
                      </a:r>
                      <a:r>
                        <a:rPr lang="en-US" sz="2000" b="1" dirty="0">
                          <a:solidFill>
                            <a:srgbClr val="003300"/>
                          </a:solidFill>
                        </a:rPr>
                        <a:t>8</a:t>
                      </a:r>
                      <a:endParaRPr lang="ru-RU" sz="2000" b="1" dirty="0">
                        <a:solidFill>
                          <a:srgbClr val="0033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80" marR="17780" marT="0" marB="0" anchor="ctr"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3300"/>
                          </a:solidFill>
                        </a:rPr>
                        <a:t>+ </a:t>
                      </a:r>
                      <a:r>
                        <a:rPr lang="en-US" sz="2000" b="1" dirty="0" smtClean="0">
                          <a:solidFill>
                            <a:srgbClr val="003300"/>
                          </a:solidFill>
                        </a:rPr>
                        <a:t>3</a:t>
                      </a:r>
                      <a:r>
                        <a:rPr lang="ru-RU" sz="2000" b="1" dirty="0" smtClean="0">
                          <a:solidFill>
                            <a:srgbClr val="003300"/>
                          </a:solidFill>
                        </a:rPr>
                        <a:t>  диплома</a:t>
                      </a:r>
                      <a:endParaRPr lang="ru-RU" sz="2000" b="1" dirty="0">
                        <a:solidFill>
                          <a:srgbClr val="0033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80" marR="17780" marT="0" marB="0" anchor="ctr"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574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3300"/>
                          </a:solidFill>
                        </a:rPr>
                        <a:t>2011/2012</a:t>
                      </a:r>
                      <a:endParaRPr lang="ru-RU" sz="2000" b="1" dirty="0">
                        <a:solidFill>
                          <a:srgbClr val="0033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80" marR="17780" marT="0" marB="0" anchor="ctr"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00"/>
                          </a:solidFill>
                        </a:rPr>
                        <a:t>7</a:t>
                      </a:r>
                      <a:endParaRPr lang="ru-RU" sz="2000" b="1" dirty="0">
                        <a:solidFill>
                          <a:srgbClr val="0033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80" marR="17780" marT="0" marB="0" anchor="ctr"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00"/>
                          </a:solidFill>
                        </a:rPr>
                        <a:t>8</a:t>
                      </a:r>
                      <a:endParaRPr lang="ru-RU" sz="2000" b="1" dirty="0">
                        <a:solidFill>
                          <a:srgbClr val="0033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80" marR="17780" marT="0" marB="0" anchor="ctr"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00"/>
                          </a:solidFill>
                        </a:rPr>
                        <a:t>12</a:t>
                      </a:r>
                      <a:endParaRPr lang="ru-RU" sz="2000" b="1" dirty="0">
                        <a:solidFill>
                          <a:srgbClr val="0033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80" marR="17780" marT="0" marB="0" anchor="ctr"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00"/>
                          </a:solidFill>
                        </a:rPr>
                        <a:t>27</a:t>
                      </a:r>
                      <a:endParaRPr lang="ru-RU" sz="2000" b="1" dirty="0">
                        <a:solidFill>
                          <a:srgbClr val="0033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80" marR="17780" marT="0" marB="0" anchor="ctr"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3300"/>
                          </a:solidFill>
                        </a:rPr>
                        <a:t>+9  дипломов</a:t>
                      </a:r>
                      <a:endParaRPr lang="ru-RU" sz="2000" b="1" dirty="0">
                        <a:solidFill>
                          <a:srgbClr val="0033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7780" marR="17780" marT="0" marB="0" anchor="ctr"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85786" y="3571876"/>
          <a:ext cx="8215370" cy="2194560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143009"/>
                <a:gridCol w="785818"/>
                <a:gridCol w="928694"/>
                <a:gridCol w="857256"/>
                <a:gridCol w="1933291"/>
                <a:gridCol w="977703"/>
                <a:gridCol w="1589599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Год</a:t>
                      </a:r>
                    </a:p>
                  </a:txBody>
                  <a:tcPr marL="17780" marR="17780" marT="0" marB="0" anchor="ctr"/>
                </a:tc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rgbClr val="003300"/>
                          </a:solidFill>
                        </a:rPr>
                        <a:t>Областной  этапы олимпиады</a:t>
                      </a:r>
                      <a:endParaRPr lang="ru-RU" sz="2000" b="1" kern="1200" dirty="0">
                        <a:solidFill>
                          <a:srgbClr val="0033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94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кол-во 1 мест</a:t>
                      </a:r>
                      <a:endParaRPr lang="ru-RU" sz="2000" b="1" kern="1200" dirty="0">
                        <a:solidFill>
                          <a:srgbClr val="0033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кол-во 2 мест</a:t>
                      </a:r>
                      <a:endParaRPr lang="ru-RU" sz="2000" b="1" kern="1200" dirty="0">
                        <a:solidFill>
                          <a:srgbClr val="0033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кол-во 3 мест</a:t>
                      </a:r>
                      <a:endParaRPr lang="ru-RU" sz="2000" b="1" kern="1200" dirty="0">
                        <a:solidFill>
                          <a:srgbClr val="0033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Кол-во </a:t>
                      </a:r>
                      <a:endParaRPr lang="ru-RU" sz="2000" b="1" kern="1200" dirty="0" smtClean="0">
                        <a:solidFill>
                          <a:srgbClr val="0033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похвальных </a:t>
                      </a:r>
                      <a:r>
                        <a:rPr lang="ru-RU" sz="2000" b="1" kern="1200" dirty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листов</a:t>
                      </a: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Общее количество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мест</a:t>
                      </a: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2010/2011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2000" b="1" kern="1200" dirty="0">
                        <a:solidFill>
                          <a:srgbClr val="0033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2011/2012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+ 2 диплома</a:t>
                      </a:r>
                    </a:p>
                  </a:txBody>
                  <a:tcPr marL="17780" marR="17780" marT="0" marB="0" anchor="ctr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857356" y="6000768"/>
            <a:ext cx="6854481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3300"/>
                </a:solidFill>
              </a:rPr>
              <a:t>Республиканский  этап олимпиады    -  2 диплома (2012г)</a:t>
            </a:r>
            <a:endParaRPr lang="ru-RU" sz="2000" b="1" dirty="0">
              <a:solidFill>
                <a:srgbClr val="003300"/>
              </a:solidFill>
            </a:endParaRP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44" y="142853"/>
            <a:ext cx="892975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 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 </a:t>
            </a:r>
            <a:r>
              <a:rPr lang="ru-RU" sz="3600" b="1" i="1" dirty="0" smtClean="0">
                <a:solidFill>
                  <a:srgbClr val="FFFFFF"/>
                </a:solidFill>
                <a:effectLst>
                  <a:glow rad="228600">
                    <a:schemeClr val="tx2">
                      <a:alpha val="40000"/>
                    </a:schemeClr>
                  </a:glow>
                </a:effectLst>
                <a:latin typeface="+mj-lt"/>
                <a:ea typeface="+mj-ea"/>
                <a:cs typeface="+mj-cs"/>
              </a:rPr>
              <a:t>Олимпиады</a:t>
            </a:r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2" y="714356"/>
          <a:ext cx="8715436" cy="3511296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590780"/>
                <a:gridCol w="1627128"/>
                <a:gridCol w="1627128"/>
                <a:gridCol w="1627128"/>
                <a:gridCol w="2243272"/>
              </a:tblGrid>
              <a:tr h="721340">
                <a:tc row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/>
                        <a:t>Год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/>
                        <a:t>Районная </a:t>
                      </a:r>
                      <a:r>
                        <a:rPr lang="ru-RU" sz="2400" b="1" dirty="0" smtClean="0"/>
                        <a:t>олимпиада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/>
                        <a:t>учащиеся  </a:t>
                      </a:r>
                      <a:r>
                        <a:rPr lang="ru-RU" sz="2400" b="1" dirty="0"/>
                        <a:t>I и  II ступени 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13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/>
                        <a:t>Кол-во 1 мест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/>
                        <a:t>Кол-во 2 мест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/>
                        <a:t>Кол-во 3 мест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1"/>
                        <a:t>Общее кол-во  мест</a:t>
                      </a:r>
                      <a:endParaRPr lang="ru-RU" sz="2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228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/>
                        <a:t>2008/2009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/>
                        <a:t>5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1"/>
                        <a:t>2</a:t>
                      </a:r>
                      <a:endParaRPr lang="ru-RU" sz="2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/>
                        <a:t>3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1"/>
                        <a:t>10</a:t>
                      </a:r>
                      <a:endParaRPr lang="ru-RU" sz="2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228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/>
                        <a:t>2009/2010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/>
                        <a:t>2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/>
                        <a:t>5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/>
                        <a:t>7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/>
                        <a:t>14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228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1"/>
                        <a:t>2010/2011</a:t>
                      </a:r>
                      <a:endParaRPr lang="ru-RU" sz="2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1"/>
                        <a:t>4</a:t>
                      </a:r>
                      <a:endParaRPr lang="ru-RU" sz="2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/>
                        <a:t>5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/>
                        <a:t>13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/>
                        <a:t>22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228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/>
                        <a:t>2011/2012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/>
                        <a:t>3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/>
                        <a:t>15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/>
                        <a:t>12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/>
                        <a:t>30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571472" y="4071942"/>
          <a:ext cx="7929618" cy="2786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\Сергей\Семинар директоров 2012\1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6925" y="785818"/>
            <a:ext cx="9825747" cy="592933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42844" y="142853"/>
            <a:ext cx="892975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 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 </a:t>
            </a:r>
            <a:r>
              <a:rPr lang="ru-RU" sz="3600" b="1" i="1" dirty="0" smtClean="0">
                <a:solidFill>
                  <a:srgbClr val="FFFFFF"/>
                </a:solidFill>
                <a:effectLst>
                  <a:glow rad="228600">
                    <a:schemeClr val="tx2">
                      <a:alpha val="40000"/>
                    </a:schemeClr>
                  </a:glow>
                </a:effectLst>
                <a:latin typeface="+mj-lt"/>
                <a:ea typeface="+mj-ea"/>
                <a:cs typeface="+mj-cs"/>
              </a:rPr>
              <a:t>Виртуальные кабинеты школы</a:t>
            </a:r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57224" y="3143248"/>
            <a:ext cx="7215238" cy="1532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Государственное учреждение образования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«Средняя школа № 1 г. Лиды»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№ 1 г. Лиды)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ПРИКАЗ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 от 05.12.2011 № 309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г. Лида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О поощрении учащихся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 	За активное участие в жизни школы, высокие показатели в изучении отдельных предметов, по итогам участия в олимпиадах, конкурсах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ПРИКАЗЫВАЮ: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поместить на школьную доску почета следующих учащихся: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Багдевич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Веру – 11 «А»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Вейкуть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Маргариту – 10 «А»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Волкова Олега – 9 «Б»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Данилевич Екатерину – 6 «В»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Евланова Алексея – 9 «А»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Жегздринь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Марию – 10 «А»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Журавлева Артура – 9 «А»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Карповича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Владислава – 4 «Г»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Кахоцкую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Ксению – 4 «В»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Климко Анастасию – 6 «Б»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Козлова Артема – 9 «А»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Кондрацкую Ангелину – 6 «Б»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Круглую Анастасию – 4 «Б»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Куликову Анну – 10 «А»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Курило Светлану – 9 «Б»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Кухаревича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Глеба – 11 «Б»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Кухарского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Павла – 9 «А»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Ларченкову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Анастасию – 7 «Б»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Лисовскую Екатерину – 8 «А»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Лотаревича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Тимофея – 11 «Б»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Майборода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Алину – 10 «В»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Мержинскас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Екатерину – 10 «В»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Мишурову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Радославу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5 «А»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 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Нехаеву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Полину – 7 «В»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Олеферович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Анастасию – 10 «В»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Раукутя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Андрея – 9 «А»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Рожкова Сергея – 5 «А»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Рубинского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Глеба – 10 «В»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Русович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Ангелину – 4 «Г»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Рушлевич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Полину – 7 «В»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Самохвал Ольгу – 9 «А»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Скурко Григория – 11 «Б»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Субботину Ксению – 4 «А»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Тананушко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Наталью – 6 «А»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Ханцевича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Матвея – 4 «А»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Чарноус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Ксению – 10 «А»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Шевченко Михаила – 6 «А»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Директор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№ 1 г. Лиды                        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С.А.Фонасов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pic>
        <p:nvPicPr>
          <p:cNvPr id="2" name="Picture 5" descr="847DB03E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513"/>
          <a:stretch>
            <a:fillRect/>
          </a:stretch>
        </p:blipFill>
        <p:spPr bwMode="auto">
          <a:xfrm>
            <a:off x="714348" y="-24"/>
            <a:ext cx="7552017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WordArt 3"/>
          <p:cNvSpPr>
            <a:spLocks noChangeArrowheads="1" noChangeShapeType="1" noTextEdit="1"/>
          </p:cNvSpPr>
          <p:nvPr/>
        </p:nvSpPr>
        <p:spPr bwMode="auto">
          <a:xfrm>
            <a:off x="3500430" y="3429000"/>
            <a:ext cx="5257800" cy="21018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/>
                <a:cs typeface="Arial"/>
              </a:rPr>
              <a:t>Спасибо за внимание!</a:t>
            </a:r>
          </a:p>
        </p:txBody>
      </p:sp>
      <p:pic>
        <p:nvPicPr>
          <p:cNvPr id="50180" name="Picture 4" descr="DSCF0053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7224" y="785794"/>
            <a:ext cx="3563938" cy="367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2" descr="E:\ЕИП школы\Фотоархив\Разное\фото\Копирование из CNV000011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00108"/>
            <a:ext cx="5429219" cy="36194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219" name="TextBox 3"/>
          <p:cNvSpPr txBox="1">
            <a:spLocks noChangeArrowheads="1"/>
          </p:cNvSpPr>
          <p:nvPr/>
        </p:nvSpPr>
        <p:spPr bwMode="auto">
          <a:xfrm>
            <a:off x="357188" y="21431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17413" name="TextBox 5"/>
          <p:cNvSpPr txBox="1">
            <a:spLocks noChangeArrowheads="1"/>
          </p:cNvSpPr>
          <p:nvPr/>
        </p:nvSpPr>
        <p:spPr bwMode="auto">
          <a:xfrm>
            <a:off x="5357818" y="2214554"/>
            <a:ext cx="35719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Кирова, 18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1928 </a:t>
            </a: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год – </a:t>
            </a:r>
            <a:r>
              <a:rPr lang="ru-RU" sz="2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средняя школа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№1 г. </a:t>
            </a: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Лиды</a:t>
            </a:r>
          </a:p>
        </p:txBody>
      </p:sp>
      <p:pic>
        <p:nvPicPr>
          <p:cNvPr id="17414" name="Picture 2" descr="E:\!Работы\Оля\учителя юбиляры\p000_1_0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10234" y="3500414"/>
            <a:ext cx="4833766" cy="33575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500034" y="5357826"/>
            <a:ext cx="3751861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Гоголя, 7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2006 </a:t>
            </a: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год -корпус начальных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классов</a:t>
            </a:r>
            <a:endParaRPr lang="ru-RU" sz="22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214291"/>
            <a:ext cx="850112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FFFFFF"/>
                </a:solidFill>
                <a:effectLst>
                  <a:glow rad="228600">
                    <a:schemeClr val="tx2">
                      <a:alpha val="40000"/>
                    </a:schemeClr>
                  </a:glow>
                </a:effectLst>
                <a:latin typeface="+mj-lt"/>
                <a:ea typeface="+mj-ea"/>
                <a:cs typeface="+mj-cs"/>
              </a:rPr>
              <a:t>Школа расположена в центре города в 2-ух учебных корпусах</a:t>
            </a:r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77908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 b="1" i="1" dirty="0">
                <a:solidFill>
                  <a:srgbClr val="FFFFFF"/>
                </a:solidFill>
                <a:effectLst>
                  <a:glow rad="228600">
                    <a:schemeClr val="tx2">
                      <a:alpha val="40000"/>
                    </a:schemeClr>
                  </a:glow>
                </a:effectLst>
                <a:latin typeface="+mj-lt"/>
                <a:ea typeface="+mj-ea"/>
                <a:cs typeface="+mj-cs"/>
              </a:rPr>
              <a:t>Количественный состав учащихся</a:t>
            </a: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214283" y="1071546"/>
            <a:ext cx="8929718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В настоящее время в школе обучается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717 учеников </a:t>
            </a:r>
            <a:endParaRPr lang="ru-RU" sz="28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Сформировано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36 классо-комплектов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, из них: 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	•     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14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– в начальной школе;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	•     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17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– среднее звено;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	•     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5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– старшие классы;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Школа расположена в центре города в 2-ух корпусах. 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В I корпусе занимаются 4–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ые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классы, среднее и старшее звено. 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Во II корпусе организована работа младших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школьников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и групп продленного дня. </a:t>
            </a:r>
          </a:p>
        </p:txBody>
      </p:sp>
      <p:graphicFrame>
        <p:nvGraphicFramePr>
          <p:cNvPr id="2142" name="Group 94"/>
          <p:cNvGraphicFramePr>
            <a:graphicFrameLocks noGrp="1"/>
          </p:cNvGraphicFramePr>
          <p:nvPr/>
        </p:nvGraphicFramePr>
        <p:xfrm>
          <a:off x="0" y="3714752"/>
          <a:ext cx="9144000" cy="2791968"/>
        </p:xfrm>
        <a:graphic>
          <a:graphicData uri="http://schemas.openxmlformats.org/drawingml/2006/table">
            <a:tbl>
              <a:tblPr>
                <a:solidFill>
                  <a:srgbClr val="74E6B8"/>
                </a:solidFill>
              </a:tblPr>
              <a:tblGrid>
                <a:gridCol w="2257425"/>
                <a:gridCol w="2243138"/>
                <a:gridCol w="2424112"/>
                <a:gridCol w="2219325"/>
              </a:tblGrid>
              <a:tr h="4318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I корпус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корпус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смена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2 смена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1 смена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2 смена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898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16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классо-комплектов</a:t>
                      </a:r>
                      <a:endParaRPr kumimoji="0" lang="ru-RU" sz="1600" b="0" i="0" u="none" strike="noStrike" cap="none" normalizeH="0" baseline="0" dirty="0" smtClean="0">
                        <a:ln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320 учащийся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11 классо-комплектов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226 учащихся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6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классо-комплектов</a:t>
                      </a:r>
                      <a:endParaRPr kumimoji="0" lang="ru-RU" sz="1600" b="0" i="0" u="none" strike="noStrike" cap="none" normalizeH="0" baseline="0" dirty="0" smtClean="0">
                        <a:ln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116 учащихся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3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классо-комплекта</a:t>
                      </a:r>
                      <a:endParaRPr kumimoji="0" lang="ru-RU" sz="1600" b="0" i="0" u="none" strike="noStrike" cap="none" normalizeH="0" baseline="0" dirty="0" smtClean="0">
                        <a:ln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55 учащихся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2 ГПД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5715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Всего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: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27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классокомплектов</a:t>
                      </a:r>
                      <a:endParaRPr kumimoji="0" lang="ru-RU" sz="2400" b="0" i="0" u="none" strike="noStrike" cap="none" normalizeH="0" baseline="0" dirty="0" smtClean="0">
                        <a:ln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5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6 учащихся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Всего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: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9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классокомплектов</a:t>
                      </a:r>
                      <a:endParaRPr kumimoji="0" lang="ru-RU" sz="2400" b="0" i="0" u="none" strike="noStrike" cap="none" normalizeH="0" baseline="0" dirty="0" smtClean="0">
                        <a:ln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171 учащийся, 2 ГПД</a:t>
                      </a:r>
                      <a:endParaRPr kumimoji="0" lang="ru-RU" sz="2800" b="0" i="0" u="none" strike="noStrike" cap="none" normalizeH="0" baseline="0" dirty="0" smtClean="0">
                        <a:ln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2"/>
          <p:cNvGraphicFramePr>
            <a:graphicFrameLocks noChangeAspect="1"/>
          </p:cNvGraphicFramePr>
          <p:nvPr/>
        </p:nvGraphicFramePr>
        <p:xfrm>
          <a:off x="2285984" y="3357562"/>
          <a:ext cx="8569325" cy="2987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123825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 b="1" i="1" dirty="0">
                <a:solidFill>
                  <a:srgbClr val="FFFFFF"/>
                </a:solidFill>
                <a:effectLst>
                  <a:glow rad="228600">
                    <a:schemeClr val="tx2">
                      <a:alpha val="40000"/>
                    </a:schemeClr>
                  </a:glow>
                </a:effectLst>
                <a:latin typeface="+mj-lt"/>
                <a:ea typeface="+mj-ea"/>
                <a:cs typeface="+mj-cs"/>
              </a:rPr>
              <a:t>Количество учащихся по параллелям</a:t>
            </a: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3714744" y="6000768"/>
            <a:ext cx="66960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параллель</a:t>
            </a:r>
          </a:p>
        </p:txBody>
      </p:sp>
      <p:graphicFrame>
        <p:nvGraphicFramePr>
          <p:cNvPr id="16" name="Object 3"/>
          <p:cNvGraphicFramePr>
            <a:graphicFrameLocks noChangeAspect="1"/>
          </p:cNvGraphicFramePr>
          <p:nvPr/>
        </p:nvGraphicFramePr>
        <p:xfrm>
          <a:off x="0" y="857232"/>
          <a:ext cx="5643602" cy="2643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87" name="Text Box 15"/>
          <p:cNvSpPr txBox="1">
            <a:spLocks noChangeArrowheads="1"/>
          </p:cNvSpPr>
          <p:nvPr/>
        </p:nvSpPr>
        <p:spPr bwMode="auto">
          <a:xfrm rot="16200000">
            <a:off x="-184944" y="2062957"/>
            <a:ext cx="18018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/>
              <a:t>количество классов</a:t>
            </a: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 rot="16200000">
            <a:off x="3563141" y="4509297"/>
            <a:ext cx="18018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/>
              <a:t>количество учащихся</a:t>
            </a:r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1142976" y="3357562"/>
            <a:ext cx="36433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параллель</a:t>
            </a:r>
          </a:p>
        </p:txBody>
      </p:sp>
      <p:pic>
        <p:nvPicPr>
          <p:cNvPr id="23" name="Picture 12" descr="m1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432524">
            <a:off x="1643041" y="4929198"/>
            <a:ext cx="2047979" cy="15357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4" name="Рисунок 23" descr="P1110862_resize.JPG"/>
          <p:cNvPicPr/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21234503">
            <a:off x="357158" y="4214818"/>
            <a:ext cx="2000264" cy="12144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5" name="Рисунок 24" descr="Цвет_10+"/>
          <p:cNvPicPr/>
          <p:nvPr/>
        </p:nvPicPr>
        <p:blipFill>
          <a:blip r:embed="rId6">
            <a:lum bright="12000" contrast="6000"/>
          </a:blip>
          <a:srcRect/>
          <a:stretch>
            <a:fillRect/>
          </a:stretch>
        </p:blipFill>
        <p:spPr bwMode="auto">
          <a:xfrm rot="232494">
            <a:off x="6758728" y="1496492"/>
            <a:ext cx="2051243" cy="13593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" name="Picture 2" descr="I:\Методическая работа_2007_08\Предметные_Недели\План_Недели_Биологии_и_Химии\День_Четвёртый\101_1131.jpg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1361587">
            <a:off x="4976566" y="1997214"/>
            <a:ext cx="2024345" cy="14375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-180975" y="50800"/>
            <a:ext cx="93249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rgbClr val="5CB5B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be-BY" sz="3600" b="1" i="1" dirty="0">
                <a:solidFill>
                  <a:srgbClr val="FFFFFF"/>
                </a:solidFill>
                <a:effectLst>
                  <a:glow rad="228600">
                    <a:schemeClr val="tx2">
                      <a:alpha val="40000"/>
                    </a:schemeClr>
                  </a:glow>
                </a:effectLst>
                <a:latin typeface="+mj-lt"/>
                <a:ea typeface="+mj-ea"/>
                <a:cs typeface="+mj-cs"/>
              </a:rPr>
              <a:t>Профессиональное мастерство учителей</a:t>
            </a:r>
            <a:endParaRPr lang="ru-RU" sz="3600" b="1" i="1" dirty="0">
              <a:solidFill>
                <a:srgbClr val="FFFFFF"/>
              </a:solidFill>
              <a:effectLst>
                <a:glow rad="228600">
                  <a:schemeClr val="tx2">
                    <a:alpha val="40000"/>
                  </a:schemeClr>
                </a:glow>
              </a:effectLst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42844" y="3857628"/>
          <a:ext cx="8858280" cy="2857520"/>
        </p:xfrm>
        <a:graphic>
          <a:graphicData uri="http://schemas.openxmlformats.org/drawingml/2006/table">
            <a:tbl>
              <a:tblPr/>
              <a:tblGrid>
                <a:gridCol w="2857520"/>
                <a:gridCol w="2786082"/>
                <a:gridCol w="3214678"/>
              </a:tblGrid>
              <a:tr h="571504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2010 </a:t>
                      </a:r>
                      <a:r>
                        <a:rPr lang="ru-RU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2011 </a:t>
                      </a:r>
                      <a:r>
                        <a:rPr lang="ru-RU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2012 </a:t>
                      </a:r>
                      <a:r>
                        <a:rPr lang="ru-RU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16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высшее образование – 92,47%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высшую </a:t>
                      </a: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первую категорию – 77,42%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высшее образование – </a:t>
                      </a: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92,5%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высшую </a:t>
                      </a: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первую категорию – 80,85%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u="none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высшее образование </a:t>
                      </a:r>
                      <a:endParaRPr lang="en-US" sz="2000" u="none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93,5%,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u="none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высшую </a:t>
                      </a:r>
                      <a:r>
                        <a:rPr lang="ru-RU" sz="2000" u="none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</a:t>
                      </a:r>
                      <a:r>
                        <a:rPr lang="ru-RU" sz="2000" u="none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первую категорию – 82,50%</a:t>
                      </a:r>
                      <a:endParaRPr lang="en-US" sz="2000" u="none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3" name="Рисунок 12" descr="C:\Documents and Settings\Фонасов С А\Рабочий стол\Обмен информацией\ф\P111021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027867">
            <a:off x="3941392" y="584914"/>
            <a:ext cx="2926232" cy="21179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\\Sysadmin\ЕИП школы\Фотоархив\2011-2012уч.год\учитель года\Изображение 063.jpg"/>
          <p:cNvPicPr>
            <a:picLocks noChangeAspect="1" noChangeArrowheads="1"/>
          </p:cNvPicPr>
          <p:nvPr/>
        </p:nvPicPr>
        <p:blipFill>
          <a:blip r:embed="rId3" cstate="screen">
            <a:lum brigh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493123">
            <a:off x="6492703" y="1531970"/>
            <a:ext cx="2778643" cy="20840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8" name="Объект 41"/>
          <p:cNvGraphicFramePr/>
          <p:nvPr/>
        </p:nvGraphicFramePr>
        <p:xfrm>
          <a:off x="0" y="714356"/>
          <a:ext cx="3929058" cy="2714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139"/>
            <a:ext cx="8229600" cy="876284"/>
          </a:xfrm>
        </p:spPr>
        <p:txBody>
          <a:bodyPr/>
          <a:lstStyle/>
          <a:p>
            <a:r>
              <a:rPr lang="ru-RU" dirty="0" smtClean="0"/>
              <a:t>Инновационная деятельность</a:t>
            </a:r>
            <a:endParaRPr lang="ru-RU" dirty="0"/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14282" y="2071678"/>
            <a:ext cx="8643998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54013" indent="-354013" algn="just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</a:rPr>
              <a:t>2007-2009 республиканский инновационный проект «Внедрение модели информационно - методического сопровождения идеологической работы в учреждениях образования». </a:t>
            </a:r>
          </a:p>
          <a:p>
            <a:pPr marL="354013" lvl="0" indent="-354013" algn="just">
              <a:buFont typeface="Wingdings" pitchFamily="2" charset="2"/>
              <a:buChar char="ü"/>
            </a:pPr>
            <a:endParaRPr lang="ru-RU" sz="2000" dirty="0" smtClean="0">
              <a:solidFill>
                <a:srgbClr val="002060"/>
              </a:solidFill>
            </a:endParaRPr>
          </a:p>
          <a:p>
            <a:pPr marL="354013" lvl="0" indent="-354013" algn="just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</a:rPr>
              <a:t>с 2010 года - областной ресурсный центр  </a:t>
            </a:r>
            <a:r>
              <a:rPr lang="en-US" sz="2000" dirty="0" smtClean="0">
                <a:solidFill>
                  <a:srgbClr val="002060"/>
                </a:solidFill>
              </a:rPr>
              <a:t>“</a:t>
            </a:r>
            <a:r>
              <a:rPr lang="ru-RU" sz="2000" dirty="0" smtClean="0">
                <a:solidFill>
                  <a:srgbClr val="002060"/>
                </a:solidFill>
              </a:rPr>
              <a:t>Информационное – коммуникационное воспитательное пространство школы</a:t>
            </a:r>
            <a:r>
              <a:rPr lang="en-US" sz="2000" dirty="0" smtClean="0">
                <a:solidFill>
                  <a:srgbClr val="002060"/>
                </a:solidFill>
              </a:rPr>
              <a:t>: </a:t>
            </a:r>
            <a:r>
              <a:rPr lang="ru-RU" sz="2000" dirty="0" smtClean="0">
                <a:solidFill>
                  <a:srgbClr val="002060"/>
                </a:solidFill>
              </a:rPr>
              <a:t>пути повышения профессиональной  квалификации педагога-воспитателя</a:t>
            </a:r>
            <a:r>
              <a:rPr lang="en-US" sz="2000" dirty="0" smtClean="0">
                <a:solidFill>
                  <a:srgbClr val="002060"/>
                </a:solidFill>
              </a:rPr>
              <a:t>”</a:t>
            </a:r>
            <a:endParaRPr lang="ru-RU" sz="2000" dirty="0" smtClean="0">
              <a:solidFill>
                <a:srgbClr val="002060"/>
              </a:solidFill>
            </a:endParaRPr>
          </a:p>
          <a:p>
            <a:pPr marL="354013" lvl="0" indent="-354013" algn="just">
              <a:buFont typeface="Wingdings" pitchFamily="2" charset="2"/>
              <a:buChar char="ü"/>
            </a:pPr>
            <a:endParaRPr lang="ru-RU" sz="2000" dirty="0" smtClean="0">
              <a:solidFill>
                <a:srgbClr val="002060"/>
              </a:solidFill>
            </a:endParaRPr>
          </a:p>
          <a:p>
            <a:pPr marL="354013" lvl="0" indent="-354013" algn="just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</a:rPr>
              <a:t>с 2012 года – республиканский инновационный проект «Внедрение методики проведения учебно-исследовательской деятельности в условиях функционирования ресурсного центра информационных технологий». </a:t>
            </a:r>
            <a:endParaRPr lang="ru-RU" sz="2000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44" y="142853"/>
            <a:ext cx="8929750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 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 </a:t>
            </a:r>
            <a:r>
              <a:rPr lang="ru-RU" sz="3600" b="1" i="1" dirty="0" smtClean="0">
                <a:solidFill>
                  <a:srgbClr val="FFFFFF"/>
                </a:solidFill>
                <a:effectLst>
                  <a:glow rad="228600">
                    <a:schemeClr val="tx2">
                      <a:alpha val="40000"/>
                    </a:schemeClr>
                  </a:glow>
                </a:effectLst>
                <a:latin typeface="+mj-lt"/>
                <a:ea typeface="+mj-ea"/>
                <a:cs typeface="+mj-cs"/>
              </a:rPr>
              <a:t>Динамика учебных достижений учащихся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1" dirty="0" smtClean="0">
                <a:solidFill>
                  <a:srgbClr val="FFFFFF"/>
                </a:solidFill>
                <a:effectLst>
                  <a:glow rad="228600">
                    <a:schemeClr val="tx2">
                      <a:alpha val="40000"/>
                    </a:schemeClr>
                  </a:glow>
                </a:effectLst>
                <a:latin typeface="+mj-lt"/>
                <a:ea typeface="+mj-ea"/>
                <a:cs typeface="+mj-cs"/>
              </a:rPr>
              <a:t> </a:t>
            </a:r>
            <a:endParaRPr lang="ru-RU" sz="3600" b="1" i="1" dirty="0">
              <a:solidFill>
                <a:srgbClr val="FFFFFF"/>
              </a:solidFill>
              <a:effectLst>
                <a:glow rad="228600">
                  <a:schemeClr val="tx2">
                    <a:alpha val="40000"/>
                  </a:schemeClr>
                </a:glow>
              </a:effectLst>
              <a:latin typeface="+mj-lt"/>
              <a:ea typeface="+mj-ea"/>
              <a:cs typeface="+mj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28597" y="2357430"/>
          <a:ext cx="8358244" cy="2643207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444536"/>
                <a:gridCol w="1441954"/>
                <a:gridCol w="1441954"/>
                <a:gridCol w="1441954"/>
                <a:gridCol w="1587846"/>
              </a:tblGrid>
              <a:tr h="957816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rgbClr val="0070C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12" marR="668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2008/2009 </a:t>
                      </a:r>
                      <a:r>
                        <a:rPr lang="ru-RU" sz="1800" dirty="0" err="1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уч.г</a:t>
                      </a:r>
                      <a:r>
                        <a:rPr lang="ru-RU" sz="18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8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rgbClr val="0070C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12" marR="668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2009/2010 уч.г.</a:t>
                      </a:r>
                      <a:endParaRPr lang="ru-RU" sz="180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rgbClr val="0070C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12" marR="668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2010/2011 уч.г.</a:t>
                      </a:r>
                      <a:endParaRPr lang="ru-RU" sz="180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rgbClr val="0070C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12" marR="668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2011/2012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уч.г</a:t>
                      </a:r>
                      <a:r>
                        <a:rPr lang="ru-RU" sz="18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8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rgbClr val="0070C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12" marR="66812" marT="0" marB="0" anchor="ctr"/>
                </a:tc>
              </a:tr>
              <a:tr h="56179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Средний балл</a:t>
                      </a:r>
                      <a:endParaRPr lang="ru-RU" sz="18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rgbClr val="0070C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12" marR="668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6,97</a:t>
                      </a:r>
                      <a:endParaRPr lang="ru-RU" sz="18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rgbClr val="0070C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12" marR="668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7,17</a:t>
                      </a:r>
                      <a:endParaRPr lang="ru-RU" sz="18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rgbClr val="0070C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12" marR="668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7,20</a:t>
                      </a:r>
                      <a:endParaRPr lang="ru-RU" sz="180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rgbClr val="0070C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12" marR="668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7,30</a:t>
                      </a:r>
                      <a:endParaRPr lang="ru-RU" sz="18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rgbClr val="0070C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12" marR="66812" marT="0" marB="0" anchor="ctr"/>
                </a:tc>
              </a:tr>
              <a:tr h="56179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5-10 баллов</a:t>
                      </a:r>
                      <a:endParaRPr lang="ru-RU" sz="18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rgbClr val="0070C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12" marR="668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68,89</a:t>
                      </a:r>
                      <a:endParaRPr lang="ru-RU" sz="18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rgbClr val="0070C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12" marR="668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71,45</a:t>
                      </a:r>
                      <a:endParaRPr lang="ru-RU" sz="18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rgbClr val="0070C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12" marR="668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70,55</a:t>
                      </a:r>
                      <a:endParaRPr lang="ru-RU" sz="18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rgbClr val="0070C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12" marR="668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75,35</a:t>
                      </a:r>
                      <a:endParaRPr lang="ru-RU" sz="18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rgbClr val="0070C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12" marR="66812" marT="0" marB="0" anchor="ctr"/>
                </a:tc>
              </a:tr>
              <a:tr h="56179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Закончили на 9-10</a:t>
                      </a:r>
                      <a:endParaRPr lang="ru-RU" sz="18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rgbClr val="0070C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12" marR="668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2,46%</a:t>
                      </a:r>
                      <a:endParaRPr lang="ru-RU" sz="180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rgbClr val="0070C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12" marR="668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3,74%</a:t>
                      </a:r>
                      <a:endParaRPr lang="ru-RU" sz="180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rgbClr val="0070C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12" marR="668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5,99%</a:t>
                      </a:r>
                      <a:endParaRPr lang="ru-RU" sz="180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rgbClr val="0070C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12" marR="668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6,1%</a:t>
                      </a:r>
                      <a:endParaRPr lang="ru-RU" sz="18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rgbClr val="0070C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812" marR="66812" marT="0" marB="0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61998" y="5214950"/>
            <a:ext cx="8429620" cy="338554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Средний  балл  по  итогам  </a:t>
            </a:r>
            <a:r>
              <a:rPr lang="en-US" sz="16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I  </a:t>
            </a:r>
            <a:r>
              <a:rPr lang="ru-RU" sz="16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четверти    -     7,04  %</a:t>
            </a:r>
            <a:endParaRPr lang="ru-RU" sz="16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44" y="142853"/>
            <a:ext cx="892975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 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</a:rPr>
              <a:t> </a:t>
            </a:r>
            <a:r>
              <a:rPr lang="ru-RU" sz="3600" b="1" i="1" dirty="0" smtClean="0">
                <a:solidFill>
                  <a:srgbClr val="FFFFFF"/>
                </a:solidFill>
                <a:effectLst>
                  <a:glow rad="228600">
                    <a:schemeClr val="tx2">
                      <a:alpha val="40000"/>
                    </a:schemeClr>
                  </a:glow>
                </a:effectLst>
                <a:latin typeface="+mj-lt"/>
                <a:ea typeface="+mj-ea"/>
                <a:cs typeface="+mj-cs"/>
              </a:rPr>
              <a:t>Динамика учебных достижений учащихся</a:t>
            </a:r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7789" y="2071678"/>
          <a:ext cx="9058945" cy="294653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285983"/>
                <a:gridCol w="795543"/>
                <a:gridCol w="853917"/>
                <a:gridCol w="853917"/>
                <a:gridCol w="853917"/>
                <a:gridCol w="853917"/>
                <a:gridCol w="853917"/>
                <a:gridCol w="853917"/>
                <a:gridCol w="853917"/>
              </a:tblGrid>
              <a:tr h="325329">
                <a:tc row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Уровень 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Учебный год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53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2008/2009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2009/2010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2010/2011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2011/2012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26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err="1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к-во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%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err="1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к-во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%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к-во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%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err="1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к-во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%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826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Высокий 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18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2,46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25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3,74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36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5,99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35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6,1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826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Достаточный 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132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18,01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143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21,38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136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22,63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142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24,83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826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Средний 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355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45,7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310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46,34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252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41,93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254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44,41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826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Удовлетворительный 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228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31,11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190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28,4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177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29,45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141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24,65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826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Низкий 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73843" y="1928800"/>
          <a:ext cx="8572562" cy="2104989"/>
        </p:xfrm>
        <a:graphic>
          <a:graphicData uri="http://schemas.openxmlformats.org/drawingml/2006/table">
            <a:tbl>
              <a:tblPr/>
              <a:tblGrid>
                <a:gridCol w="2357454"/>
                <a:gridCol w="1956950"/>
                <a:gridCol w="1956950"/>
                <a:gridCol w="2301208"/>
              </a:tblGrid>
              <a:tr h="48220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rgbClr val="0070C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2010/2011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rgbClr val="0070C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2011/2012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rgbClr val="0070C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2012/2013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ноябрь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rgbClr val="0070C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20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err="1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К-во</a:t>
                      </a: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групп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rgbClr val="0070C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20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К-во уч-ся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154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rgbClr val="0070C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20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 охвата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ln cmpd="dbl"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21,5</a:t>
                      </a:r>
                      <a:endParaRPr lang="ru-RU" sz="1800" kern="1200" dirty="0">
                        <a:ln cmpd="dbl">
                          <a:solidFill>
                            <a:schemeClr val="tx1"/>
                          </a:solidFill>
                        </a:ln>
                        <a:solidFill>
                          <a:srgbClr val="0070C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-197404" y="139463"/>
            <a:ext cx="90556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i="1" dirty="0" smtClean="0">
                <a:solidFill>
                  <a:srgbClr val="FFFFFF"/>
                </a:solidFill>
                <a:effectLst>
                  <a:glow rad="228600">
                    <a:schemeClr val="tx2">
                      <a:alpha val="40000"/>
                    </a:schemeClr>
                  </a:glow>
                </a:effectLst>
                <a:latin typeface="+mj-lt"/>
                <a:ea typeface="+mj-ea"/>
                <a:cs typeface="+mj-cs"/>
              </a:rPr>
              <a:t>Организация занятий на платной основе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714348" y="4000504"/>
          <a:ext cx="3571900" cy="2571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4500562" y="3929066"/>
          <a:ext cx="4071966" cy="2928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1630</TotalTime>
  <Words>560</Words>
  <Application>Microsoft Office PowerPoint</Application>
  <PresentationFormat>Экран (4:3)</PresentationFormat>
  <Paragraphs>318</Paragraphs>
  <Slides>15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Candara</vt:lpstr>
      <vt:lpstr>Symbol</vt:lpstr>
      <vt:lpstr>Times New Roman</vt:lpstr>
      <vt:lpstr>Wingdings</vt:lpstr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Инновационная деятельность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 УПРАВЛЕНИЯ КАЧЕСТВОМ УРОКА КАК УСЛОВИЕ ПОВЫШЕНИЯ КАЧЕСТВОМ ОБРАЗОВАНИЯ</dc:title>
  <dc:creator>Borbet</dc:creator>
  <cp:lastModifiedBy>Admin2</cp:lastModifiedBy>
  <cp:revision>133</cp:revision>
  <dcterms:created xsi:type="dcterms:W3CDTF">2011-03-16T09:54:34Z</dcterms:created>
  <dcterms:modified xsi:type="dcterms:W3CDTF">2014-03-25T12:48:59Z</dcterms:modified>
</cp:coreProperties>
</file>