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8" r:id="rId2"/>
    <p:sldId id="279" r:id="rId3"/>
    <p:sldId id="307" r:id="rId4"/>
    <p:sldId id="308" r:id="rId5"/>
    <p:sldId id="298" r:id="rId6"/>
    <p:sldId id="314" r:id="rId7"/>
    <p:sldId id="315" r:id="rId8"/>
    <p:sldId id="316" r:id="rId9"/>
    <p:sldId id="317" r:id="rId10"/>
    <p:sldId id="318" r:id="rId11"/>
    <p:sldId id="319" r:id="rId12"/>
    <p:sldId id="320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A37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737" autoAdjust="0"/>
  </p:normalViewPr>
  <p:slideViewPr>
    <p:cSldViewPr showGuides="1"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 showGuides="1">
      <p:cViewPr varScale="1">
        <p:scale>
          <a:sx n="55" d="100"/>
          <a:sy n="55" d="100"/>
        </p:scale>
        <p:origin x="-1878" y="-78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35A70C0-FFEE-478F-B8C6-41DE03E38FED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54801B9D-2E62-49EB-86C2-B6ADFD919B0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1837450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smtClean="0"/>
          </a:p>
        </p:txBody>
      </p:sp>
      <p:sp>
        <p:nvSpPr>
          <p:cNvPr id="22532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192FE6A-4BB2-4B8E-8806-AE3BF380B3F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FB43F8-9704-4F3D-ACE7-BEECED8DC45B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71B2E4-843E-403F-B201-DC6F64165F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9335033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BC3FA-814F-4625-A333-512EC86A4947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2953B-129C-4058-A447-5D5CDCFC96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8643674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34742F-E53E-4E90-8437-EC36630ED792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13939-015D-4B88-9BC8-4D41C971B3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436974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742158-0367-43B0-A8DD-076D659B9312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3A8D3-0B9C-4133-9532-BB2D8BAA7C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0762054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547BE-25F2-4191-8626-A20FA06FA634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1835F1-B877-49BE-84AF-F9C1B20A033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610990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E043E-BB29-4A7C-9A7A-8597E4E5541D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9A4565-08C2-424A-9951-A9D2A4BA902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85704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CDE6F-FB47-415E-8179-736A98CFF830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9D2659-1CF7-409A-AAF5-678984C93EE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190962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2B734-475E-4454-8D45-F3F911EC8333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12C68-6465-4D30-9824-7354D2970ED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654896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1F29AB-9F7F-4231-8A85-9EAE6C4D0421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338897-C233-4346-BE6D-59BBADC63C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1340094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CD605-2321-4360-9677-BEA011EDE362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6173FE-0FEB-4748-AD07-62BC219F46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219454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DCBD8D-8138-46CC-B59B-93B6A8340F2B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2792C2-43B2-4780-BA67-E4B85C0ACE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90134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2051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A65989F-95CE-4276-875F-5BC04A51237C}" type="datetimeFigureOut">
              <a:rPr lang="ru-RU"/>
              <a:pPr>
                <a:defRPr/>
              </a:pPr>
              <a:t>12.12.2013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452E2F35-60E6-44FC-871A-60F002DADB1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362200" y="2967038"/>
            <a:ext cx="184150" cy="923925"/>
          </a:xfrm>
          <a:prstGeom prst="rect">
            <a:avLst/>
          </a:prstGeom>
          <a:noFill/>
        </p:spPr>
        <p:txBody>
          <a:bodyPr wrap="non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54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  <a:latin typeface="+mn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48099" y="1859339"/>
            <a:ext cx="7786742" cy="3139321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600" b="1" dirty="0" smtClean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+mn-lt"/>
              </a:rPr>
              <a:t>Построение аксонометрической проекции</a:t>
            </a:r>
            <a:endParaRPr lang="ru-RU" sz="6600" b="1" dirty="0">
              <a:ln w="11430"/>
              <a:solidFill>
                <a:srgbClr val="0070C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уга 13"/>
          <p:cNvSpPr/>
          <p:nvPr/>
        </p:nvSpPr>
        <p:spPr>
          <a:xfrm>
            <a:off x="2063295" y="2386723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flipH="1" flipV="1">
            <a:off x="2063295" y="-566165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6" name="Группа 5"/>
          <p:cNvGrpSpPr/>
          <p:nvPr/>
        </p:nvGrpSpPr>
        <p:grpSpPr>
          <a:xfrm>
            <a:off x="563335" y="1150089"/>
            <a:ext cx="7818287" cy="4718386"/>
            <a:chOff x="563335" y="1150089"/>
            <a:chExt cx="7818287" cy="4718386"/>
          </a:xfrm>
        </p:grpSpPr>
        <p:grpSp>
          <p:nvGrpSpPr>
            <p:cNvPr id="7" name="Группа 6"/>
            <p:cNvGrpSpPr/>
            <p:nvPr/>
          </p:nvGrpSpPr>
          <p:grpSpPr>
            <a:xfrm>
              <a:off x="563335" y="1150089"/>
              <a:ext cx="7818287" cy="4718386"/>
              <a:chOff x="563335" y="1150089"/>
              <a:chExt cx="7818287" cy="4718386"/>
            </a:xfrm>
          </p:grpSpPr>
          <p:cxnSp>
            <p:nvCxnSpPr>
              <p:cNvPr id="2" name="Прямая соединительная линия 1"/>
              <p:cNvCxnSpPr/>
              <p:nvPr/>
            </p:nvCxnSpPr>
            <p:spPr>
              <a:xfrm flipV="1">
                <a:off x="1754536" y="1916832"/>
                <a:ext cx="5381180" cy="31683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" name="Прямая соединительная линия 2"/>
              <p:cNvCxnSpPr/>
              <p:nvPr/>
            </p:nvCxnSpPr>
            <p:spPr>
              <a:xfrm>
                <a:off x="2195736" y="2020215"/>
                <a:ext cx="5184576" cy="306496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" name="TextBox 3"/>
              <p:cNvSpPr txBox="1"/>
              <p:nvPr/>
            </p:nvSpPr>
            <p:spPr>
              <a:xfrm>
                <a:off x="1754536" y="494116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x</a:t>
                </a:r>
                <a:r>
                  <a:rPr lang="ru-RU" sz="2000" i="1" baseline="30000" dirty="0" smtClean="0"/>
                  <a:t>0</a:t>
                </a:r>
                <a:endParaRPr lang="ru-RU" sz="2000" i="1" baseline="30000" dirty="0"/>
              </a:p>
            </p:txBody>
          </p:sp>
          <p:sp>
            <p:nvSpPr>
              <p:cNvPr id="5" name="TextBox 4"/>
              <p:cNvSpPr txBox="1"/>
              <p:nvPr/>
            </p:nvSpPr>
            <p:spPr>
              <a:xfrm>
                <a:off x="6948264" y="4941168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y</a:t>
                </a:r>
                <a:r>
                  <a:rPr lang="ru-RU" sz="2000" i="1" baseline="30000" dirty="0" smtClean="0"/>
                  <a:t>0</a:t>
                </a:r>
                <a:endParaRPr lang="ru-RU" sz="2000" i="1" baseline="30000" dirty="0"/>
              </a:p>
            </p:txBody>
          </p:sp>
          <p:sp>
            <p:nvSpPr>
              <p:cNvPr id="11" name="TextBox 10"/>
              <p:cNvSpPr txBox="1"/>
              <p:nvPr/>
            </p:nvSpPr>
            <p:spPr>
              <a:xfrm>
                <a:off x="4499992" y="2996952"/>
                <a:ext cx="576064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ru-RU" sz="2000" i="1" dirty="0" smtClean="0"/>
                  <a:t>О</a:t>
                </a:r>
                <a:r>
                  <a:rPr lang="ru-RU" sz="2000" i="1" baseline="30000" dirty="0" smtClean="0"/>
                  <a:t>0</a:t>
                </a:r>
                <a:endParaRPr lang="ru-RU" sz="2000" i="1" baseline="30000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5683548" y="2290121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2</a:t>
                </a:r>
                <a:endParaRPr lang="ru-RU" sz="2000" i="1" baseline="30000" dirty="0"/>
              </a:p>
            </p:txBody>
          </p:sp>
          <p:sp>
            <p:nvSpPr>
              <p:cNvPr id="27" name="TextBox 26"/>
              <p:cNvSpPr txBox="1"/>
              <p:nvPr/>
            </p:nvSpPr>
            <p:spPr>
              <a:xfrm>
                <a:off x="3203848" y="2308810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1</a:t>
                </a:r>
                <a:endParaRPr lang="ru-RU" sz="2000" i="1" baseline="30000" dirty="0"/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3131840" y="4149080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3</a:t>
                </a:r>
                <a:endParaRPr lang="ru-RU" sz="2000" i="1" baseline="30000" dirty="0"/>
              </a:p>
            </p:txBody>
          </p:sp>
          <p:sp>
            <p:nvSpPr>
              <p:cNvPr id="29" name="TextBox 28"/>
              <p:cNvSpPr txBox="1"/>
              <p:nvPr/>
            </p:nvSpPr>
            <p:spPr>
              <a:xfrm>
                <a:off x="5724128" y="4149080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4</a:t>
                </a:r>
                <a:endParaRPr lang="ru-RU" sz="2000" i="1" baseline="30000" dirty="0"/>
              </a:p>
            </p:txBody>
          </p:sp>
          <p:cxnSp>
            <p:nvCxnSpPr>
              <p:cNvPr id="30" name="Прямая соединительная линия 29"/>
              <p:cNvCxnSpPr/>
              <p:nvPr/>
            </p:nvCxnSpPr>
            <p:spPr>
              <a:xfrm>
                <a:off x="3197046" y="1150089"/>
                <a:ext cx="5184576" cy="306496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1" name="Прямая соединительная линия 30"/>
              <p:cNvCxnSpPr/>
              <p:nvPr/>
            </p:nvCxnSpPr>
            <p:spPr>
              <a:xfrm flipV="1">
                <a:off x="563335" y="1179287"/>
                <a:ext cx="5381180" cy="31683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Прямая соединительная линия 31"/>
              <p:cNvCxnSpPr/>
              <p:nvPr/>
            </p:nvCxnSpPr>
            <p:spPr>
              <a:xfrm flipV="1">
                <a:off x="3000442" y="2636912"/>
                <a:ext cx="5381180" cy="3168353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Прямая соединительная линия 33"/>
              <p:cNvCxnSpPr/>
              <p:nvPr/>
            </p:nvCxnSpPr>
            <p:spPr>
              <a:xfrm>
                <a:off x="1043608" y="2803506"/>
                <a:ext cx="5184576" cy="306496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6" name="Овал 35"/>
              <p:cNvSpPr/>
              <p:nvPr/>
            </p:nvSpPr>
            <p:spPr>
              <a:xfrm>
                <a:off x="4579118" y="1958119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7" name="Овал 36"/>
              <p:cNvSpPr/>
              <p:nvPr/>
            </p:nvSpPr>
            <p:spPr>
              <a:xfrm>
                <a:off x="2099976" y="3422034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8" name="Овал 37"/>
              <p:cNvSpPr/>
              <p:nvPr/>
            </p:nvSpPr>
            <p:spPr>
              <a:xfrm>
                <a:off x="4554000" y="4869160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9" name="TextBox 38"/>
              <p:cNvSpPr txBox="1"/>
              <p:nvPr/>
            </p:nvSpPr>
            <p:spPr>
              <a:xfrm>
                <a:off x="4435288" y="1599761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/>
                  <a:t>A</a:t>
                </a:r>
                <a:endParaRPr lang="ru-RU" sz="2000" i="1" baseline="30000" dirty="0"/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4409984" y="4869160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B</a:t>
                </a:r>
                <a:endParaRPr lang="ru-RU" sz="2000" i="1" baseline="30000" dirty="0"/>
              </a:p>
            </p:txBody>
          </p:sp>
          <p:sp>
            <p:nvSpPr>
              <p:cNvPr id="41" name="TextBox 40"/>
              <p:cNvSpPr txBox="1"/>
              <p:nvPr/>
            </p:nvSpPr>
            <p:spPr>
              <a:xfrm>
                <a:off x="1932394" y="3422886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C</a:t>
                </a:r>
                <a:endParaRPr lang="ru-RU" sz="2000" i="1" baseline="30000" dirty="0"/>
              </a:p>
            </p:txBody>
          </p:sp>
          <p:sp>
            <p:nvSpPr>
              <p:cNvPr id="42" name="TextBox 41"/>
              <p:cNvSpPr txBox="1"/>
              <p:nvPr/>
            </p:nvSpPr>
            <p:spPr>
              <a:xfrm>
                <a:off x="6876256" y="3388930"/>
                <a:ext cx="28803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i="1" dirty="0" smtClean="0"/>
                  <a:t>D</a:t>
                </a:r>
                <a:endParaRPr lang="ru-RU" sz="2000" i="1" baseline="30000" dirty="0"/>
              </a:p>
            </p:txBody>
          </p:sp>
          <p:sp>
            <p:nvSpPr>
              <p:cNvPr id="25" name="Овал 24"/>
              <p:cNvSpPr/>
              <p:nvPr/>
            </p:nvSpPr>
            <p:spPr>
              <a:xfrm flipH="1">
                <a:off x="3329864" y="2686305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22" name="Овал 21"/>
              <p:cNvSpPr/>
              <p:nvPr/>
            </p:nvSpPr>
            <p:spPr>
              <a:xfrm flipH="1" flipV="1">
                <a:off x="3311864" y="4138344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8" name="Овал 17"/>
              <p:cNvSpPr/>
              <p:nvPr/>
            </p:nvSpPr>
            <p:spPr>
              <a:xfrm flipV="1">
                <a:off x="5796136" y="4140605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35" name="Овал 34"/>
              <p:cNvSpPr/>
              <p:nvPr/>
            </p:nvSpPr>
            <p:spPr>
              <a:xfrm>
                <a:off x="7027150" y="3405834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3" name="Овал 12"/>
              <p:cNvSpPr/>
              <p:nvPr/>
            </p:nvSpPr>
            <p:spPr>
              <a:xfrm>
                <a:off x="5791564" y="2682574"/>
                <a:ext cx="36000" cy="36000"/>
              </a:xfrm>
              <a:prstGeom prst="ellipse">
                <a:avLst/>
              </a:prstGeom>
              <a:solidFill>
                <a:srgbClr val="FF0000"/>
              </a:solidFill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</p:grpSp>
        <p:cxnSp>
          <p:nvCxnSpPr>
            <p:cNvPr id="9" name="Прямая соединительная линия 8"/>
            <p:cNvCxnSpPr>
              <a:stCxn id="38" idx="0"/>
              <a:endCxn id="25" idx="4"/>
            </p:cNvCxnSpPr>
            <p:nvPr/>
          </p:nvCxnSpPr>
          <p:spPr>
            <a:xfrm flipH="1" flipV="1">
              <a:off x="3347864" y="2722305"/>
              <a:ext cx="1224136" cy="214685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Прямая соединительная линия 44"/>
            <p:cNvCxnSpPr/>
            <p:nvPr/>
          </p:nvCxnSpPr>
          <p:spPr>
            <a:xfrm flipV="1">
              <a:off x="4574133" y="2735387"/>
              <a:ext cx="1224136" cy="2146855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>
              <a:endCxn id="35" idx="6"/>
            </p:cNvCxnSpPr>
            <p:nvPr/>
          </p:nvCxnSpPr>
          <p:spPr>
            <a:xfrm flipV="1">
              <a:off x="2130704" y="3423834"/>
              <a:ext cx="4932446" cy="1187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Овал 45"/>
            <p:cNvSpPr/>
            <p:nvPr/>
          </p:nvSpPr>
          <p:spPr>
            <a:xfrm>
              <a:off x="3738346" y="3416938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5388220" y="3411000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5292080" y="3399545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О</a:t>
              </a:r>
              <a:r>
                <a:rPr lang="en-US" sz="2000" i="1" baseline="-25000" dirty="0" smtClean="0"/>
                <a:t>2</a:t>
              </a:r>
              <a:endParaRPr lang="ru-RU" sz="2000" i="1" baseline="-25000" dirty="0"/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419872" y="3388930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О</a:t>
              </a:r>
              <a:r>
                <a:rPr lang="en-US" sz="2000" i="1" baseline="-25000" dirty="0" smtClean="0"/>
                <a:t>1</a:t>
              </a:r>
              <a:endParaRPr lang="ru-RU" sz="2000" i="1" baseline="-25000" dirty="0"/>
            </a:p>
          </p:txBody>
        </p:sp>
      </p:grpSp>
      <p:sp>
        <p:nvSpPr>
          <p:cNvPr id="10" name="Дуга 9"/>
          <p:cNvSpPr/>
          <p:nvPr/>
        </p:nvSpPr>
        <p:spPr>
          <a:xfrm>
            <a:off x="4605867" y="2614334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6" name="Прямая со стрелкой 15"/>
          <p:cNvCxnSpPr>
            <a:endCxn id="13" idx="4"/>
          </p:cNvCxnSpPr>
          <p:nvPr/>
        </p:nvCxnSpPr>
        <p:spPr>
          <a:xfrm flipV="1">
            <a:off x="5406220" y="2718574"/>
            <a:ext cx="403344" cy="709360"/>
          </a:xfrm>
          <a:prstGeom prst="straightConnector1">
            <a:avLst/>
          </a:prstGeom>
          <a:ln w="127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Дуга 49"/>
          <p:cNvSpPr/>
          <p:nvPr/>
        </p:nvSpPr>
        <p:spPr>
          <a:xfrm flipH="1">
            <a:off x="2911444" y="2616172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51" name="Прямая со стрелкой 50"/>
          <p:cNvCxnSpPr/>
          <p:nvPr/>
        </p:nvCxnSpPr>
        <p:spPr>
          <a:xfrm flipH="1" flipV="1">
            <a:off x="3346236" y="2709123"/>
            <a:ext cx="403344" cy="709360"/>
          </a:xfrm>
          <a:prstGeom prst="straightConnector1">
            <a:avLst/>
          </a:prstGeom>
          <a:ln w="127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851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5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уга 13"/>
          <p:cNvSpPr/>
          <p:nvPr/>
        </p:nvSpPr>
        <p:spPr>
          <a:xfrm>
            <a:off x="2063295" y="2386723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flipH="1" flipV="1">
            <a:off x="2063295" y="-566165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7" name="Группа 6"/>
          <p:cNvGrpSpPr/>
          <p:nvPr/>
        </p:nvGrpSpPr>
        <p:grpSpPr>
          <a:xfrm>
            <a:off x="563335" y="1150089"/>
            <a:ext cx="7818287" cy="4718386"/>
            <a:chOff x="563335" y="1150089"/>
            <a:chExt cx="7818287" cy="4718386"/>
          </a:xfrm>
        </p:grpSpPr>
        <p:cxnSp>
          <p:nvCxnSpPr>
            <p:cNvPr id="2" name="Прямая соединительная линия 1"/>
            <p:cNvCxnSpPr/>
            <p:nvPr/>
          </p:nvCxnSpPr>
          <p:spPr>
            <a:xfrm flipV="1">
              <a:off x="1754536" y="191683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>
              <a:off x="2195736" y="2020215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1754536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x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48264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y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9992" y="2996952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О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83548" y="229012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2</a:t>
              </a:r>
              <a:endParaRPr lang="ru-RU" sz="2000" i="1" baseline="30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03848" y="230881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1</a:t>
              </a:r>
              <a:endParaRPr lang="ru-RU" sz="2000" i="1" baseline="30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31840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3</a:t>
              </a:r>
              <a:endParaRPr lang="ru-RU" sz="2000" i="1" baseline="30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24128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4</a:t>
              </a:r>
              <a:endParaRPr lang="ru-RU" sz="2000" i="1" baseline="30000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197046" y="1150089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563335" y="1179287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3000442" y="263691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043608" y="2803506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4579118" y="1958119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99976" y="34220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54000" y="4869160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35288" y="159976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A</a:t>
              </a:r>
              <a:endParaRPr lang="ru-RU" sz="2000" i="1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09984" y="486916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B</a:t>
              </a:r>
              <a:endParaRPr lang="ru-RU" sz="2000" i="1" baseline="30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32394" y="3422886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C</a:t>
              </a:r>
              <a:endParaRPr lang="ru-RU" sz="2000" i="1" baseline="30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76256" y="338893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D</a:t>
              </a:r>
              <a:endParaRPr lang="ru-RU" sz="2000" i="1" baseline="30000" dirty="0"/>
            </a:p>
          </p:txBody>
        </p:sp>
        <p:sp>
          <p:nvSpPr>
            <p:cNvPr id="25" name="Овал 24"/>
            <p:cNvSpPr/>
            <p:nvPr/>
          </p:nvSpPr>
          <p:spPr>
            <a:xfrm flipH="1">
              <a:off x="3329864" y="26863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 flipH="1" flipV="1">
              <a:off x="3311864" y="413834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 flipV="1">
              <a:off x="5796136" y="41406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7027150" y="34058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791564" y="268257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9" name="Прямая соединительная линия 8"/>
          <p:cNvCxnSpPr>
            <a:stCxn id="38" idx="0"/>
            <a:endCxn id="25" idx="4"/>
          </p:cNvCxnSpPr>
          <p:nvPr/>
        </p:nvCxnSpPr>
        <p:spPr>
          <a:xfrm flipH="1" flipV="1">
            <a:off x="3347864" y="2722305"/>
            <a:ext cx="1224136" cy="21468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574133" y="2735387"/>
            <a:ext cx="1224136" cy="2146855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35" idx="6"/>
          </p:cNvCxnSpPr>
          <p:nvPr/>
        </p:nvCxnSpPr>
        <p:spPr>
          <a:xfrm flipV="1">
            <a:off x="2130704" y="3423834"/>
            <a:ext cx="4932446" cy="1187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738346" y="3416938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388220" y="341100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5292080" y="3399545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en-US" sz="2000" i="1" baseline="-25000" dirty="0" smtClean="0"/>
              <a:t>2</a:t>
            </a:r>
            <a:endParaRPr lang="ru-RU" sz="2000" i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3419872" y="338893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en-US" sz="2000" i="1" baseline="-25000" dirty="0" smtClean="0"/>
              <a:t>1</a:t>
            </a:r>
            <a:endParaRPr lang="ru-RU" sz="2000" i="1" baseline="-25000" dirty="0"/>
          </a:p>
        </p:txBody>
      </p:sp>
      <p:sp>
        <p:nvSpPr>
          <p:cNvPr id="10" name="Дуга 9"/>
          <p:cNvSpPr/>
          <p:nvPr/>
        </p:nvSpPr>
        <p:spPr>
          <a:xfrm>
            <a:off x="4605867" y="2614334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flipH="1">
            <a:off x="2911444" y="2616172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78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Дуга 13"/>
          <p:cNvSpPr/>
          <p:nvPr/>
        </p:nvSpPr>
        <p:spPr>
          <a:xfrm>
            <a:off x="2063295" y="2386723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flipH="1" flipV="1">
            <a:off x="2063295" y="-566165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" name="Прямая соединительная линия 1"/>
          <p:cNvCxnSpPr/>
          <p:nvPr/>
        </p:nvCxnSpPr>
        <p:spPr>
          <a:xfrm flipV="1">
            <a:off x="1754536" y="1916832"/>
            <a:ext cx="5381180" cy="31683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2195736" y="2020215"/>
            <a:ext cx="5184576" cy="30649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54536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x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948264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y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9992" y="299695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25" name="Овал 24"/>
          <p:cNvSpPr/>
          <p:nvPr/>
        </p:nvSpPr>
        <p:spPr>
          <a:xfrm flipH="1">
            <a:off x="3329864" y="268630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 flipH="1" flipV="1">
            <a:off x="3311864" y="413834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 flipV="1">
            <a:off x="5796136" y="414060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5791564" y="268257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Дуга 9"/>
          <p:cNvSpPr/>
          <p:nvPr/>
        </p:nvSpPr>
        <p:spPr>
          <a:xfrm>
            <a:off x="4605867" y="2614334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Дуга 49"/>
          <p:cNvSpPr/>
          <p:nvPr/>
        </p:nvSpPr>
        <p:spPr>
          <a:xfrm flipH="1">
            <a:off x="2911444" y="2616172"/>
            <a:ext cx="1627200" cy="1627200"/>
          </a:xfrm>
          <a:prstGeom prst="arc">
            <a:avLst>
              <a:gd name="adj1" fmla="val 17980505"/>
              <a:gd name="adj2" fmla="val 3584032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2517888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16"/>
          <p:cNvGrpSpPr>
            <a:grpSpLocks/>
          </p:cNvGrpSpPr>
          <p:nvPr/>
        </p:nvGrpSpPr>
        <p:grpSpPr bwMode="auto">
          <a:xfrm>
            <a:off x="1285875" y="1714500"/>
            <a:ext cx="4643438" cy="3857625"/>
            <a:chOff x="1285852" y="1714488"/>
            <a:chExt cx="4643470" cy="3857652"/>
          </a:xfrm>
        </p:grpSpPr>
        <p:cxnSp>
          <p:nvCxnSpPr>
            <p:cNvPr id="4" name="Прямая со стрелкой 3"/>
            <p:cNvCxnSpPr/>
            <p:nvPr/>
          </p:nvCxnSpPr>
          <p:spPr>
            <a:xfrm rot="5400000" flipH="1" flipV="1">
              <a:off x="2322496" y="2963860"/>
              <a:ext cx="2500331" cy="1588"/>
            </a:xfrm>
            <a:prstGeom prst="straightConnector1">
              <a:avLst/>
            </a:prstGeom>
            <a:ln w="28575">
              <a:solidFill>
                <a:schemeClr val="bg1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" name="Прямая со стрелкой 5"/>
            <p:cNvCxnSpPr/>
            <p:nvPr/>
          </p:nvCxnSpPr>
          <p:spPr>
            <a:xfrm>
              <a:off x="3571868" y="4214819"/>
              <a:ext cx="2357454" cy="1357321"/>
            </a:xfrm>
            <a:prstGeom prst="straightConnector1">
              <a:avLst/>
            </a:prstGeom>
            <a:ln w="28575">
              <a:solidFill>
                <a:schemeClr val="bg1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Прямая со стрелкой 7"/>
            <p:cNvCxnSpPr/>
            <p:nvPr/>
          </p:nvCxnSpPr>
          <p:spPr>
            <a:xfrm rot="10800000" flipV="1">
              <a:off x="1285852" y="4214819"/>
              <a:ext cx="2286016" cy="1357321"/>
            </a:xfrm>
            <a:prstGeom prst="straightConnector1">
              <a:avLst/>
            </a:prstGeom>
            <a:ln w="28575">
              <a:solidFill>
                <a:schemeClr val="bg1">
                  <a:lumMod val="10000"/>
                </a:schemeClr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Группа 20"/>
          <p:cNvGrpSpPr>
            <a:grpSpLocks/>
          </p:cNvGrpSpPr>
          <p:nvPr/>
        </p:nvGrpSpPr>
        <p:grpSpPr bwMode="auto">
          <a:xfrm>
            <a:off x="3571875" y="3857625"/>
            <a:ext cx="1500188" cy="357188"/>
            <a:chOff x="3571869" y="3857626"/>
            <a:chExt cx="1500198" cy="357192"/>
          </a:xfrm>
        </p:grpSpPr>
        <p:sp>
          <p:nvSpPr>
            <p:cNvPr id="9" name="Правая фигурная скобка 8"/>
            <p:cNvSpPr/>
            <p:nvPr/>
          </p:nvSpPr>
          <p:spPr>
            <a:xfrm rot="16200000">
              <a:off x="4147341" y="3282154"/>
              <a:ext cx="349254" cy="1500198"/>
            </a:xfrm>
            <a:prstGeom prst="rightBrace">
              <a:avLst>
                <a:gd name="adj1" fmla="val 8333"/>
                <a:gd name="adj2" fmla="val 50819"/>
              </a:avLst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2" name="Прямая соединительная линия 11"/>
            <p:cNvCxnSpPr>
              <a:stCxn id="9" idx="0"/>
              <a:endCxn id="10" idx="0"/>
            </p:cNvCxnSpPr>
            <p:nvPr/>
          </p:nvCxnSpPr>
          <p:spPr>
            <a:xfrm>
              <a:off x="3571869" y="4206880"/>
              <a:ext cx="1500198" cy="7938"/>
            </a:xfrm>
            <a:prstGeom prst="line">
              <a:avLst/>
            </a:prstGeom>
            <a:ln>
              <a:solidFill>
                <a:schemeClr val="bg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7" name="Группа 21"/>
          <p:cNvGrpSpPr>
            <a:grpSpLocks/>
          </p:cNvGrpSpPr>
          <p:nvPr/>
        </p:nvGrpSpPr>
        <p:grpSpPr bwMode="auto">
          <a:xfrm>
            <a:off x="5072063" y="4214813"/>
            <a:ext cx="428625" cy="858837"/>
            <a:chOff x="5071272" y="4214818"/>
            <a:chExt cx="429422" cy="858050"/>
          </a:xfrm>
        </p:grpSpPr>
        <p:sp>
          <p:nvSpPr>
            <p:cNvPr id="10" name="Правая фигурная скобка 9"/>
            <p:cNvSpPr/>
            <p:nvPr/>
          </p:nvSpPr>
          <p:spPr>
            <a:xfrm>
              <a:off x="5071272" y="4214818"/>
              <a:ext cx="429422" cy="856464"/>
            </a:xfrm>
            <a:prstGeom prst="rightBrac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cxnSp>
          <p:nvCxnSpPr>
            <p:cNvPr id="14" name="Прямая соединительная линия 13"/>
            <p:cNvCxnSpPr>
              <a:stCxn id="10" idx="0"/>
              <a:endCxn id="10" idx="2"/>
            </p:cNvCxnSpPr>
            <p:nvPr/>
          </p:nvCxnSpPr>
          <p:spPr>
            <a:xfrm rot="5400000">
              <a:off x="4643835" y="4643840"/>
              <a:ext cx="856464" cy="1590"/>
            </a:xfrm>
            <a:prstGeom prst="line">
              <a:avLst/>
            </a:prstGeom>
            <a:ln>
              <a:solidFill>
                <a:schemeClr val="bg1">
                  <a:lumMod val="1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" name="TextBox 14"/>
          <p:cNvSpPr txBox="1"/>
          <p:nvPr/>
        </p:nvSpPr>
        <p:spPr>
          <a:xfrm>
            <a:off x="3857625" y="3429000"/>
            <a:ext cx="1365250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5 </a:t>
            </a: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клеток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5572125" y="4357688"/>
            <a:ext cx="1303338" cy="461962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3 клетки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786188" y="1428750"/>
            <a:ext cx="404812" cy="5238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Z</a:t>
            </a:r>
            <a:endParaRPr lang="ru-RU" sz="2800" dirty="0">
              <a:solidFill>
                <a:schemeClr val="bg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28688" y="5429250"/>
            <a:ext cx="407987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X</a:t>
            </a:r>
            <a:endParaRPr lang="ru-RU" sz="2400" dirty="0">
              <a:solidFill>
                <a:schemeClr val="bg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000750" y="5572125"/>
            <a:ext cx="407988" cy="461963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400" dirty="0">
                <a:solidFill>
                  <a:schemeClr val="bg1">
                    <a:lumMod val="10000"/>
                  </a:schemeClr>
                </a:solidFill>
                <a:latin typeface="+mn-lt"/>
              </a:rPr>
              <a:t>Y</a:t>
            </a:r>
            <a:endParaRPr lang="ru-RU" sz="2400" dirty="0">
              <a:solidFill>
                <a:schemeClr val="bg1">
                  <a:lumMod val="10000"/>
                </a:schemeClr>
              </a:solidFill>
              <a:latin typeface="+mn-lt"/>
            </a:endParaRPr>
          </a:p>
        </p:txBody>
      </p:sp>
      <p:sp>
        <p:nvSpPr>
          <p:cNvPr id="22" name="Заголовок 1"/>
          <p:cNvSpPr txBox="1">
            <a:spLocks/>
          </p:cNvSpPr>
          <p:nvPr/>
        </p:nvSpPr>
        <p:spPr>
          <a:xfrm>
            <a:off x="0" y="0"/>
            <a:ext cx="9144000" cy="4286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Построение осей изометрической проекции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Прямая соединительная линия 4"/>
          <p:cNvCxnSpPr/>
          <p:nvPr/>
        </p:nvCxnSpPr>
        <p:spPr>
          <a:xfrm>
            <a:off x="4572000" y="1136238"/>
            <a:ext cx="0" cy="4752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Дуга 5"/>
          <p:cNvSpPr/>
          <p:nvPr/>
        </p:nvSpPr>
        <p:spPr>
          <a:xfrm>
            <a:off x="3325286" y="2767707"/>
            <a:ext cx="2484276" cy="2484276"/>
          </a:xfrm>
          <a:prstGeom prst="arc">
            <a:avLst>
              <a:gd name="adj1" fmla="val 67607"/>
              <a:gd name="adj2" fmla="val 0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 rot="5400000" flipV="1">
            <a:off x="3325286" y="4016558"/>
            <a:ext cx="2484276" cy="2484276"/>
          </a:xfrm>
          <a:prstGeom prst="arc">
            <a:avLst>
              <a:gd name="adj1" fmla="val 6233231"/>
              <a:gd name="adj2" fmla="val 15334860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4567424" y="4009845"/>
            <a:ext cx="2812888" cy="16628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 flipV="1">
            <a:off x="1754536" y="4016559"/>
            <a:ext cx="2812888" cy="16561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57785" y="5229746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555504" y="400452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555504" y="3676656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7" name="Овал 16"/>
          <p:cNvSpPr/>
          <p:nvPr/>
        </p:nvSpPr>
        <p:spPr>
          <a:xfrm>
            <a:off x="5628054" y="4620608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475836" y="461701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extBox 1"/>
          <p:cNvSpPr txBox="1"/>
          <p:nvPr/>
        </p:nvSpPr>
        <p:spPr>
          <a:xfrm>
            <a:off x="4129015" y="965318"/>
            <a:ext cx="44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z</a:t>
            </a:r>
            <a:r>
              <a:rPr lang="en-US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3" name="TextBox 12"/>
          <p:cNvSpPr txBox="1"/>
          <p:nvPr/>
        </p:nvSpPr>
        <p:spPr>
          <a:xfrm>
            <a:off x="1754536" y="5600734"/>
            <a:ext cx="44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x</a:t>
            </a:r>
            <a:r>
              <a:rPr lang="en-US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9" name="TextBox 18"/>
          <p:cNvSpPr txBox="1"/>
          <p:nvPr/>
        </p:nvSpPr>
        <p:spPr>
          <a:xfrm>
            <a:off x="6865319" y="5528726"/>
            <a:ext cx="44298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y</a:t>
            </a:r>
            <a:r>
              <a:rPr lang="en-US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20" name="Заголовок 1"/>
          <p:cNvSpPr txBox="1">
            <a:spLocks/>
          </p:cNvSpPr>
          <p:nvPr/>
        </p:nvSpPr>
        <p:spPr>
          <a:xfrm>
            <a:off x="0" y="0"/>
            <a:ext cx="9144000" cy="428604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+mj-cs"/>
              </a:rPr>
              <a:t>Построение осей изометрической проекции</a:t>
            </a:r>
          </a:p>
        </p:txBody>
      </p:sp>
    </p:spTree>
    <p:extLst>
      <p:ext uri="{BB962C8B-B14F-4D97-AF65-F5344CB8AC3E}">
        <p14:creationId xmlns:p14="http://schemas.microsoft.com/office/powerpoint/2010/main" xmlns="" val="5062537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4" grpId="0" animBg="1"/>
      <p:bldP spid="15" grpId="0" animBg="1"/>
      <p:bldP spid="16" grpId="0"/>
      <p:bldP spid="17" grpId="0" animBg="1"/>
      <p:bldP spid="18" grpId="0" animBg="1"/>
      <p:bldP spid="2" grpId="0"/>
      <p:bldP spid="13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4572000" y="1107074"/>
            <a:ext cx="0" cy="288032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 flipV="1">
            <a:off x="1754536" y="3987395"/>
            <a:ext cx="2812888" cy="165618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567424" y="3980681"/>
            <a:ext cx="2812888" cy="1662897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555504" y="364749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</p:spTree>
    <p:extLst>
      <p:ext uri="{BB962C8B-B14F-4D97-AF65-F5344CB8AC3E}">
        <p14:creationId xmlns:p14="http://schemas.microsoft.com/office/powerpoint/2010/main" xmlns="" val="1761741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2428868"/>
            <a:ext cx="7072362" cy="1754326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Изометрическая проекция </a:t>
            </a:r>
            <a:r>
              <a:rPr lang="ru-RU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Arial" charset="0"/>
              </a:rPr>
              <a:t>круга  </a:t>
            </a:r>
            <a:endParaRPr lang="ru-RU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flipV="1">
            <a:off x="1754536" y="1916832"/>
            <a:ext cx="5381180" cy="316835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2195736" y="2020215"/>
            <a:ext cx="5184576" cy="3064969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754536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x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8" name="TextBox 7"/>
          <p:cNvSpPr txBox="1"/>
          <p:nvPr/>
        </p:nvSpPr>
        <p:spPr>
          <a:xfrm>
            <a:off x="6948264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y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>
            <a:off x="4572000" y="548680"/>
            <a:ext cx="0" cy="47525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Дуга 9"/>
          <p:cNvSpPr/>
          <p:nvPr/>
        </p:nvSpPr>
        <p:spPr>
          <a:xfrm>
            <a:off x="3325286" y="2180149"/>
            <a:ext cx="2484276" cy="2484276"/>
          </a:xfrm>
          <a:prstGeom prst="arc">
            <a:avLst>
              <a:gd name="adj1" fmla="val 67607"/>
              <a:gd name="adj2" fmla="val 0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Дуга 10"/>
          <p:cNvSpPr/>
          <p:nvPr/>
        </p:nvSpPr>
        <p:spPr>
          <a:xfrm rot="5400000" flipV="1">
            <a:off x="3325286" y="3429000"/>
            <a:ext cx="2484276" cy="2484276"/>
          </a:xfrm>
          <a:prstGeom prst="arc">
            <a:avLst>
              <a:gd name="adj1" fmla="val 6233231"/>
              <a:gd name="adj2" fmla="val 15334860"/>
            </a:avLst>
          </a:prstGeom>
          <a:ln w="127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4557785" y="4642188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4555504" y="3416967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/>
          <p:cNvSpPr txBox="1"/>
          <p:nvPr/>
        </p:nvSpPr>
        <p:spPr>
          <a:xfrm>
            <a:off x="4499992" y="299695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7" name="Овал 16"/>
          <p:cNvSpPr/>
          <p:nvPr/>
        </p:nvSpPr>
        <p:spPr>
          <a:xfrm>
            <a:off x="5628054" y="403305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Овал 17"/>
          <p:cNvSpPr/>
          <p:nvPr/>
        </p:nvSpPr>
        <p:spPr>
          <a:xfrm>
            <a:off x="3475836" y="4029457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213993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 animBg="1"/>
      <p:bldP spid="11" grpId="0" animBg="1"/>
      <p:bldP spid="14" grpId="0" animBg="1"/>
      <p:bldP spid="15" grpId="0" animBg="1"/>
      <p:bldP spid="16" grpId="0"/>
      <p:bldP spid="17" grpId="0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 flipV="1">
            <a:off x="1754536" y="1916832"/>
            <a:ext cx="5381180" cy="3168353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Прямая соединительная линия 2"/>
          <p:cNvCxnSpPr/>
          <p:nvPr/>
        </p:nvCxnSpPr>
        <p:spPr>
          <a:xfrm>
            <a:off x="2195736" y="2020215"/>
            <a:ext cx="5184576" cy="306496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1754536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x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5" name="TextBox 4"/>
          <p:cNvSpPr txBox="1"/>
          <p:nvPr/>
        </p:nvSpPr>
        <p:spPr>
          <a:xfrm>
            <a:off x="6948264" y="4941168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y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1" name="TextBox 10"/>
          <p:cNvSpPr txBox="1"/>
          <p:nvPr/>
        </p:nvSpPr>
        <p:spPr>
          <a:xfrm>
            <a:off x="4499992" y="2996952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ru-RU" sz="2000" i="1" baseline="30000" dirty="0" smtClean="0"/>
              <a:t>0</a:t>
            </a:r>
            <a:endParaRPr lang="ru-RU" sz="2000" i="1" baseline="30000" dirty="0"/>
          </a:p>
        </p:txBody>
      </p:sp>
      <p:sp>
        <p:nvSpPr>
          <p:cNvPr id="13" name="Овал 12"/>
          <p:cNvSpPr/>
          <p:nvPr/>
        </p:nvSpPr>
        <p:spPr>
          <a:xfrm>
            <a:off x="5791564" y="268257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flipV="1">
            <a:off x="4567428" y="2710099"/>
            <a:ext cx="1224136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5683548" y="2290121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2</a:t>
            </a:r>
            <a:endParaRPr lang="ru-RU" sz="2000" i="1" baseline="30000" dirty="0"/>
          </a:p>
        </p:txBody>
      </p:sp>
      <p:sp>
        <p:nvSpPr>
          <p:cNvPr id="18" name="Овал 17"/>
          <p:cNvSpPr/>
          <p:nvPr/>
        </p:nvSpPr>
        <p:spPr>
          <a:xfrm flipV="1">
            <a:off x="5796136" y="414060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9" name="Прямая соединительная линия 18"/>
          <p:cNvCxnSpPr/>
          <p:nvPr/>
        </p:nvCxnSpPr>
        <p:spPr>
          <a:xfrm>
            <a:off x="4572000" y="3424666"/>
            <a:ext cx="1224136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Овал 21"/>
          <p:cNvSpPr/>
          <p:nvPr/>
        </p:nvSpPr>
        <p:spPr>
          <a:xfrm flipH="1" flipV="1">
            <a:off x="3311864" y="413834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3" name="Прямая соединительная линия 22"/>
          <p:cNvCxnSpPr/>
          <p:nvPr/>
        </p:nvCxnSpPr>
        <p:spPr>
          <a:xfrm flipH="1">
            <a:off x="3347864" y="3426739"/>
            <a:ext cx="1224136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Овал 24"/>
          <p:cNvSpPr/>
          <p:nvPr/>
        </p:nvSpPr>
        <p:spPr>
          <a:xfrm flipH="1">
            <a:off x="3329864" y="2686305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26" name="Прямая соединительная линия 25"/>
          <p:cNvCxnSpPr/>
          <p:nvPr/>
        </p:nvCxnSpPr>
        <p:spPr>
          <a:xfrm flipH="1" flipV="1">
            <a:off x="3365864" y="2713830"/>
            <a:ext cx="1224136" cy="720080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203848" y="230881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1</a:t>
            </a:r>
            <a:endParaRPr lang="ru-RU" sz="2000" i="1" baseline="30000" dirty="0"/>
          </a:p>
        </p:txBody>
      </p:sp>
      <p:sp>
        <p:nvSpPr>
          <p:cNvPr id="28" name="TextBox 27"/>
          <p:cNvSpPr txBox="1"/>
          <p:nvPr/>
        </p:nvSpPr>
        <p:spPr>
          <a:xfrm>
            <a:off x="3131840" y="414908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3</a:t>
            </a:r>
            <a:endParaRPr lang="ru-RU" sz="2000" i="1" baseline="30000" dirty="0"/>
          </a:p>
        </p:txBody>
      </p:sp>
      <p:sp>
        <p:nvSpPr>
          <p:cNvPr id="29" name="TextBox 28"/>
          <p:cNvSpPr txBox="1"/>
          <p:nvPr/>
        </p:nvSpPr>
        <p:spPr>
          <a:xfrm>
            <a:off x="5724128" y="414908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4</a:t>
            </a:r>
            <a:endParaRPr lang="ru-RU" sz="2000" i="1" baseline="30000" dirty="0"/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3197046" y="1150089"/>
            <a:ext cx="5184576" cy="306496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 flipV="1">
            <a:off x="563335" y="1179287"/>
            <a:ext cx="5381180" cy="31683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единительная линия 31"/>
          <p:cNvCxnSpPr/>
          <p:nvPr/>
        </p:nvCxnSpPr>
        <p:spPr>
          <a:xfrm flipV="1">
            <a:off x="3000442" y="2636912"/>
            <a:ext cx="5381180" cy="3168353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043608" y="2803506"/>
            <a:ext cx="5184576" cy="306496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Овал 34"/>
          <p:cNvSpPr/>
          <p:nvPr/>
        </p:nvSpPr>
        <p:spPr>
          <a:xfrm>
            <a:off x="7027150" y="340583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Овал 35"/>
          <p:cNvSpPr/>
          <p:nvPr/>
        </p:nvSpPr>
        <p:spPr>
          <a:xfrm>
            <a:off x="4579118" y="1958119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7" name="Овал 36"/>
          <p:cNvSpPr/>
          <p:nvPr/>
        </p:nvSpPr>
        <p:spPr>
          <a:xfrm>
            <a:off x="2099976" y="3422034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Овал 37"/>
          <p:cNvSpPr/>
          <p:nvPr/>
        </p:nvSpPr>
        <p:spPr>
          <a:xfrm>
            <a:off x="4554000" y="486916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TextBox 38"/>
          <p:cNvSpPr txBox="1"/>
          <p:nvPr/>
        </p:nvSpPr>
        <p:spPr>
          <a:xfrm>
            <a:off x="4435288" y="1599761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/>
              <a:t>A</a:t>
            </a:r>
            <a:endParaRPr lang="ru-RU" sz="2000" i="1" baseline="30000" dirty="0"/>
          </a:p>
        </p:txBody>
      </p:sp>
      <p:sp>
        <p:nvSpPr>
          <p:cNvPr id="40" name="TextBox 39"/>
          <p:cNvSpPr txBox="1"/>
          <p:nvPr/>
        </p:nvSpPr>
        <p:spPr>
          <a:xfrm>
            <a:off x="4409984" y="486916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B</a:t>
            </a:r>
            <a:endParaRPr lang="ru-RU" sz="2000" i="1" baseline="30000" dirty="0"/>
          </a:p>
        </p:txBody>
      </p:sp>
      <p:sp>
        <p:nvSpPr>
          <p:cNvPr id="41" name="TextBox 40"/>
          <p:cNvSpPr txBox="1"/>
          <p:nvPr/>
        </p:nvSpPr>
        <p:spPr>
          <a:xfrm>
            <a:off x="1932394" y="3422886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C</a:t>
            </a:r>
            <a:endParaRPr lang="ru-RU" sz="2000" i="1" baseline="30000" dirty="0"/>
          </a:p>
        </p:txBody>
      </p:sp>
      <p:sp>
        <p:nvSpPr>
          <p:cNvPr id="42" name="TextBox 41"/>
          <p:cNvSpPr txBox="1"/>
          <p:nvPr/>
        </p:nvSpPr>
        <p:spPr>
          <a:xfrm>
            <a:off x="6876256" y="3388930"/>
            <a:ext cx="288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i="1" dirty="0" smtClean="0"/>
              <a:t>D</a:t>
            </a:r>
            <a:endParaRPr lang="ru-RU" sz="2000" i="1" baseline="30000" dirty="0"/>
          </a:p>
        </p:txBody>
      </p:sp>
      <p:sp>
        <p:nvSpPr>
          <p:cNvPr id="43" name="TextBox 42"/>
          <p:cNvSpPr txBox="1"/>
          <p:nvPr/>
        </p:nvSpPr>
        <p:spPr>
          <a:xfrm>
            <a:off x="204917" y="166672"/>
            <a:ext cx="966931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/>
              <a:t>O</a:t>
            </a:r>
            <a:r>
              <a:rPr lang="en-US" sz="2400" i="1" baseline="30000" dirty="0" smtClean="0"/>
              <a:t>0</a:t>
            </a:r>
            <a:r>
              <a:rPr lang="en-US" sz="2400" i="1" dirty="0" smtClean="0"/>
              <a:t>1=R</a:t>
            </a:r>
          </a:p>
          <a:p>
            <a:r>
              <a:rPr lang="en-US" sz="2400" i="1" dirty="0" smtClean="0"/>
              <a:t>O</a:t>
            </a:r>
            <a:r>
              <a:rPr lang="en-US" sz="2400" i="1" baseline="30000" dirty="0" smtClean="0"/>
              <a:t>0</a:t>
            </a:r>
            <a:r>
              <a:rPr lang="en-US" sz="2400" i="1" dirty="0"/>
              <a:t>2</a:t>
            </a:r>
            <a:r>
              <a:rPr lang="en-US" sz="2400" i="1" dirty="0" smtClean="0"/>
              <a:t>=R</a:t>
            </a:r>
            <a:endParaRPr lang="ru-RU" sz="2400" i="1" dirty="0" smtClean="0"/>
          </a:p>
          <a:p>
            <a:r>
              <a:rPr lang="en-US" sz="2400" i="1" dirty="0" smtClean="0"/>
              <a:t>O</a:t>
            </a:r>
            <a:r>
              <a:rPr lang="en-US" sz="2400" i="1" baseline="30000" dirty="0" smtClean="0"/>
              <a:t>0</a:t>
            </a:r>
            <a:r>
              <a:rPr lang="en-US" sz="2400" i="1" dirty="0"/>
              <a:t>3</a:t>
            </a:r>
            <a:r>
              <a:rPr lang="en-US" sz="2400" i="1" dirty="0" smtClean="0"/>
              <a:t>=R</a:t>
            </a:r>
            <a:endParaRPr lang="ru-RU" sz="2400" i="1" dirty="0" smtClean="0"/>
          </a:p>
          <a:p>
            <a:r>
              <a:rPr lang="en-US" sz="2400" i="1" dirty="0" smtClean="0"/>
              <a:t>O</a:t>
            </a:r>
            <a:r>
              <a:rPr lang="en-US" sz="2400" i="1" baseline="30000" dirty="0" smtClean="0"/>
              <a:t>0</a:t>
            </a:r>
            <a:r>
              <a:rPr lang="en-US" sz="2400" i="1" dirty="0"/>
              <a:t>4</a:t>
            </a:r>
            <a:r>
              <a:rPr lang="en-US" sz="2400" i="1" dirty="0" smtClean="0"/>
              <a:t>=R</a:t>
            </a:r>
            <a:endParaRPr lang="ru-RU" sz="2400" i="1" dirty="0" smtClean="0"/>
          </a:p>
        </p:txBody>
      </p:sp>
    </p:spTree>
    <p:extLst>
      <p:ext uri="{BB962C8B-B14F-4D97-AF65-F5344CB8AC3E}">
        <p14:creationId xmlns:p14="http://schemas.microsoft.com/office/powerpoint/2010/main" xmlns="" val="3735594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000"/>
                            </p:stCondLst>
                            <p:childTnLst>
                              <p:par>
                                <p:cTn id="3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5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4500"/>
                            </p:stCondLst>
                            <p:childTnLst>
                              <p:par>
                                <p:cTn id="4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2500"/>
                            </p:stCondLst>
                            <p:childTnLst>
                              <p:par>
                                <p:cTn id="8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300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3500"/>
                            </p:stCondLst>
                            <p:childTnLst>
                              <p:par>
                                <p:cTn id="10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/>
      <p:bldP spid="18" grpId="0" animBg="1"/>
      <p:bldP spid="22" grpId="0" animBg="1"/>
      <p:bldP spid="25" grpId="0" animBg="1"/>
      <p:bldP spid="27" grpId="0"/>
      <p:bldP spid="28" grpId="0"/>
      <p:bldP spid="29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Группа 5"/>
          <p:cNvGrpSpPr/>
          <p:nvPr/>
        </p:nvGrpSpPr>
        <p:grpSpPr>
          <a:xfrm>
            <a:off x="563335" y="1150089"/>
            <a:ext cx="7818287" cy="4718386"/>
            <a:chOff x="563335" y="1150089"/>
            <a:chExt cx="7818287" cy="4718386"/>
          </a:xfrm>
        </p:grpSpPr>
        <p:cxnSp>
          <p:nvCxnSpPr>
            <p:cNvPr id="2" name="Прямая соединительная линия 1"/>
            <p:cNvCxnSpPr/>
            <p:nvPr/>
          </p:nvCxnSpPr>
          <p:spPr>
            <a:xfrm flipV="1">
              <a:off x="1754536" y="191683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>
              <a:off x="2195736" y="2020215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1754536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x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48264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y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9992" y="2996952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О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83548" y="229012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2</a:t>
              </a:r>
              <a:endParaRPr lang="ru-RU" sz="2000" i="1" baseline="30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03848" y="230881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1</a:t>
              </a:r>
              <a:endParaRPr lang="ru-RU" sz="2000" i="1" baseline="30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31840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3</a:t>
              </a:r>
              <a:endParaRPr lang="ru-RU" sz="2000" i="1" baseline="30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24128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4</a:t>
              </a:r>
              <a:endParaRPr lang="ru-RU" sz="2000" i="1" baseline="30000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197046" y="1150089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563335" y="1179287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3000442" y="263691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043608" y="2803506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4579118" y="1958119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99976" y="34220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54000" y="4869160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35288" y="159976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A</a:t>
              </a:r>
              <a:endParaRPr lang="ru-RU" sz="2000" i="1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09984" y="486916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B</a:t>
              </a:r>
              <a:endParaRPr lang="ru-RU" sz="2000" i="1" baseline="30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32394" y="3422886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C</a:t>
              </a:r>
              <a:endParaRPr lang="ru-RU" sz="2000" i="1" baseline="30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76256" y="338893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D</a:t>
              </a:r>
              <a:endParaRPr lang="ru-RU" sz="2000" i="1" baseline="30000" dirty="0"/>
            </a:p>
          </p:txBody>
        </p:sp>
        <p:sp>
          <p:nvSpPr>
            <p:cNvPr id="25" name="Овал 24"/>
            <p:cNvSpPr/>
            <p:nvPr/>
          </p:nvSpPr>
          <p:spPr>
            <a:xfrm flipH="1">
              <a:off x="3329864" y="26863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 flipH="1" flipV="1">
              <a:off x="3311864" y="413834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 flipV="1">
              <a:off x="5796136" y="41406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7027150" y="34058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791564" y="268257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cxnSp>
        <p:nvCxnSpPr>
          <p:cNvPr id="10" name="Прямая соединительная линия 9"/>
          <p:cNvCxnSpPr/>
          <p:nvPr/>
        </p:nvCxnSpPr>
        <p:spPr>
          <a:xfrm flipH="1" flipV="1">
            <a:off x="3347864" y="2713302"/>
            <a:ext cx="1224836" cy="2155858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Дуга 13"/>
          <p:cNvSpPr/>
          <p:nvPr/>
        </p:nvSpPr>
        <p:spPr>
          <a:xfrm>
            <a:off x="2063295" y="2386723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43" name="Прямая соединительная линия 42"/>
          <p:cNvCxnSpPr/>
          <p:nvPr/>
        </p:nvCxnSpPr>
        <p:spPr>
          <a:xfrm>
            <a:off x="4593890" y="2002973"/>
            <a:ext cx="1224836" cy="2155858"/>
          </a:xfrm>
          <a:prstGeom prst="line">
            <a:avLst/>
          </a:prstGeom>
          <a:ln w="12700">
            <a:solidFill>
              <a:srgbClr val="00B05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Дуга 43"/>
          <p:cNvSpPr/>
          <p:nvPr/>
        </p:nvSpPr>
        <p:spPr>
          <a:xfrm flipH="1" flipV="1">
            <a:off x="2063295" y="-566165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192150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4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Группа 6"/>
          <p:cNvGrpSpPr/>
          <p:nvPr/>
        </p:nvGrpSpPr>
        <p:grpSpPr>
          <a:xfrm>
            <a:off x="563335" y="1150089"/>
            <a:ext cx="7818287" cy="4718386"/>
            <a:chOff x="563335" y="1150089"/>
            <a:chExt cx="7818287" cy="4718386"/>
          </a:xfrm>
        </p:grpSpPr>
        <p:cxnSp>
          <p:nvCxnSpPr>
            <p:cNvPr id="2" name="Прямая соединительная линия 1"/>
            <p:cNvCxnSpPr/>
            <p:nvPr/>
          </p:nvCxnSpPr>
          <p:spPr>
            <a:xfrm flipV="1">
              <a:off x="1754536" y="191683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" name="Прямая соединительная линия 2"/>
            <p:cNvCxnSpPr/>
            <p:nvPr/>
          </p:nvCxnSpPr>
          <p:spPr>
            <a:xfrm>
              <a:off x="2195736" y="2020215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TextBox 3"/>
            <p:cNvSpPr txBox="1"/>
            <p:nvPr/>
          </p:nvSpPr>
          <p:spPr>
            <a:xfrm>
              <a:off x="1754536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x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6948264" y="4941168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y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499992" y="2996952"/>
              <a:ext cx="576064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000" i="1" dirty="0" smtClean="0"/>
                <a:t>О</a:t>
              </a:r>
              <a:r>
                <a:rPr lang="ru-RU" sz="2000" i="1" baseline="30000" dirty="0" smtClean="0"/>
                <a:t>0</a:t>
              </a:r>
              <a:endParaRPr lang="ru-RU" sz="2000" i="1" baseline="30000" dirty="0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5683548" y="229012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2</a:t>
              </a:r>
              <a:endParaRPr lang="ru-RU" sz="2000" i="1" baseline="30000" dirty="0"/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03848" y="230881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1</a:t>
              </a:r>
              <a:endParaRPr lang="ru-RU" sz="2000" i="1" baseline="300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131840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3</a:t>
              </a:r>
              <a:endParaRPr lang="ru-RU" sz="2000" i="1" baseline="300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5724128" y="414908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4</a:t>
              </a:r>
              <a:endParaRPr lang="ru-RU" sz="2000" i="1" baseline="30000" dirty="0"/>
            </a:p>
          </p:txBody>
        </p:sp>
        <p:cxnSp>
          <p:nvCxnSpPr>
            <p:cNvPr id="30" name="Прямая соединительная линия 29"/>
            <p:cNvCxnSpPr/>
            <p:nvPr/>
          </p:nvCxnSpPr>
          <p:spPr>
            <a:xfrm>
              <a:off x="3197046" y="1150089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единительная линия 30"/>
            <p:cNvCxnSpPr/>
            <p:nvPr/>
          </p:nvCxnSpPr>
          <p:spPr>
            <a:xfrm flipV="1">
              <a:off x="563335" y="1179287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Прямая соединительная линия 31"/>
            <p:cNvCxnSpPr/>
            <p:nvPr/>
          </p:nvCxnSpPr>
          <p:spPr>
            <a:xfrm flipV="1">
              <a:off x="3000442" y="2636912"/>
              <a:ext cx="5381180" cy="316835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Прямая соединительная линия 33"/>
            <p:cNvCxnSpPr/>
            <p:nvPr/>
          </p:nvCxnSpPr>
          <p:spPr>
            <a:xfrm>
              <a:off x="1043608" y="2803506"/>
              <a:ext cx="5184576" cy="306496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Овал 35"/>
            <p:cNvSpPr/>
            <p:nvPr/>
          </p:nvSpPr>
          <p:spPr>
            <a:xfrm>
              <a:off x="4579118" y="1958119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099976" y="34220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4554000" y="4869160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4435288" y="1599761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/>
                <a:t>A</a:t>
              </a:r>
              <a:endParaRPr lang="ru-RU" sz="2000" i="1" baseline="300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4409984" y="486916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B</a:t>
              </a:r>
              <a:endParaRPr lang="ru-RU" sz="2000" i="1" baseline="300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1932394" y="3422886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C</a:t>
              </a:r>
              <a:endParaRPr lang="ru-RU" sz="2000" i="1" baseline="30000" dirty="0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876256" y="3388930"/>
              <a:ext cx="28803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000" i="1" dirty="0" smtClean="0"/>
                <a:t>D</a:t>
              </a:r>
              <a:endParaRPr lang="ru-RU" sz="2000" i="1" baseline="30000" dirty="0"/>
            </a:p>
          </p:txBody>
        </p:sp>
        <p:sp>
          <p:nvSpPr>
            <p:cNvPr id="25" name="Овал 24"/>
            <p:cNvSpPr/>
            <p:nvPr/>
          </p:nvSpPr>
          <p:spPr>
            <a:xfrm flipH="1">
              <a:off x="3329864" y="26863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22" name="Овал 21"/>
            <p:cNvSpPr/>
            <p:nvPr/>
          </p:nvSpPr>
          <p:spPr>
            <a:xfrm flipH="1" flipV="1">
              <a:off x="3311864" y="413834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8" name="Овал 17"/>
            <p:cNvSpPr/>
            <p:nvPr/>
          </p:nvSpPr>
          <p:spPr>
            <a:xfrm flipV="1">
              <a:off x="5796136" y="4140605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7027150" y="340583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5791564" y="2682574"/>
              <a:ext cx="36000" cy="36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14" name="Дуга 13"/>
          <p:cNvSpPr/>
          <p:nvPr/>
        </p:nvSpPr>
        <p:spPr>
          <a:xfrm>
            <a:off x="2063295" y="2386723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Дуга 43"/>
          <p:cNvSpPr/>
          <p:nvPr/>
        </p:nvSpPr>
        <p:spPr>
          <a:xfrm flipH="1" flipV="1">
            <a:off x="2063295" y="-566165"/>
            <a:ext cx="5040000" cy="5040000"/>
          </a:xfrm>
          <a:prstGeom prst="arc">
            <a:avLst>
              <a:gd name="adj1" fmla="val 14487654"/>
              <a:gd name="adj2" fmla="val 17964314"/>
            </a:avLst>
          </a:prstGeom>
          <a:ln w="190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9" name="Прямая соединительная линия 8"/>
          <p:cNvCxnSpPr>
            <a:stCxn id="38" idx="0"/>
            <a:endCxn id="25" idx="4"/>
          </p:cNvCxnSpPr>
          <p:nvPr/>
        </p:nvCxnSpPr>
        <p:spPr>
          <a:xfrm flipH="1" flipV="1">
            <a:off x="3347864" y="2722305"/>
            <a:ext cx="1224136" cy="21468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 flipV="1">
            <a:off x="4574133" y="2735387"/>
            <a:ext cx="1224136" cy="2146855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>
            <a:endCxn id="35" idx="6"/>
          </p:cNvCxnSpPr>
          <p:nvPr/>
        </p:nvCxnSpPr>
        <p:spPr>
          <a:xfrm flipV="1">
            <a:off x="2130704" y="3423834"/>
            <a:ext cx="4932446" cy="1187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Овал 45"/>
          <p:cNvSpPr/>
          <p:nvPr/>
        </p:nvSpPr>
        <p:spPr>
          <a:xfrm>
            <a:off x="3738346" y="3416938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вал 46"/>
          <p:cNvSpPr/>
          <p:nvPr/>
        </p:nvSpPr>
        <p:spPr>
          <a:xfrm>
            <a:off x="5388220" y="3411000"/>
            <a:ext cx="36000" cy="36000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TextBox 47"/>
          <p:cNvSpPr txBox="1"/>
          <p:nvPr/>
        </p:nvSpPr>
        <p:spPr>
          <a:xfrm>
            <a:off x="5292080" y="3399545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en-US" sz="2000" i="1" baseline="-25000" dirty="0" smtClean="0"/>
              <a:t>2</a:t>
            </a:r>
            <a:endParaRPr lang="ru-RU" sz="2000" i="1" baseline="-25000" dirty="0"/>
          </a:p>
        </p:txBody>
      </p:sp>
      <p:sp>
        <p:nvSpPr>
          <p:cNvPr id="49" name="TextBox 48"/>
          <p:cNvSpPr txBox="1"/>
          <p:nvPr/>
        </p:nvSpPr>
        <p:spPr>
          <a:xfrm>
            <a:off x="3419872" y="3388930"/>
            <a:ext cx="5760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/>
              <a:t>О</a:t>
            </a:r>
            <a:r>
              <a:rPr lang="en-US" sz="2000" i="1" baseline="-25000" dirty="0" smtClean="0"/>
              <a:t>1</a:t>
            </a:r>
            <a:endParaRPr lang="ru-RU" sz="2000" i="1" baseline="-25000" dirty="0"/>
          </a:p>
        </p:txBody>
      </p:sp>
    </p:spTree>
    <p:extLst>
      <p:ext uri="{BB962C8B-B14F-4D97-AF65-F5344CB8AC3E}">
        <p14:creationId xmlns:p14="http://schemas.microsoft.com/office/powerpoint/2010/main" xmlns="" val="207734559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 animBg="1"/>
      <p:bldP spid="47" grpId="0" animBg="1"/>
      <p:bldP spid="48" grpId="0"/>
      <p:bldP spid="49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1468</TotalTime>
  <Words>118</Words>
  <Application>Microsoft Office PowerPoint</Application>
  <PresentationFormat>Экран (4:3)</PresentationFormat>
  <Paragraphs>86</Paragraphs>
  <Slides>12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Company>BEST XP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Дмитрий</dc:creator>
  <cp:lastModifiedBy>Borbet</cp:lastModifiedBy>
  <cp:revision>166</cp:revision>
  <dcterms:created xsi:type="dcterms:W3CDTF">2010-10-20T06:56:03Z</dcterms:created>
  <dcterms:modified xsi:type="dcterms:W3CDTF">2013-12-12T07:17:41Z</dcterms:modified>
</cp:coreProperties>
</file>