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72" r:id="rId3"/>
    <p:sldId id="262" r:id="rId4"/>
    <p:sldId id="285" r:id="rId5"/>
    <p:sldId id="264" r:id="rId6"/>
    <p:sldId id="265" r:id="rId7"/>
    <p:sldId id="261" r:id="rId8"/>
    <p:sldId id="269" r:id="rId9"/>
    <p:sldId id="273" r:id="rId10"/>
    <p:sldId id="274" r:id="rId11"/>
    <p:sldId id="258" r:id="rId12"/>
    <p:sldId id="286" r:id="rId13"/>
    <p:sldId id="275" r:id="rId14"/>
    <p:sldId id="277" r:id="rId15"/>
    <p:sldId id="289" r:id="rId16"/>
    <p:sldId id="278" r:id="rId17"/>
    <p:sldId id="288" r:id="rId18"/>
    <p:sldId id="283" r:id="rId19"/>
    <p:sldId id="290" r:id="rId20"/>
    <p:sldId id="293" r:id="rId21"/>
    <p:sldId id="280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  <a:srgbClr val="CC0000"/>
    <a:srgbClr val="000000"/>
    <a:srgbClr val="B305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F64FC7-3D53-43AE-B2B0-5F1C0EE7502F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EEB461-D3BA-47D2-975B-B7926AA73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CCC77-AF9B-4430-9251-4EFA170D07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0B29-63F1-4746-862F-EB0CCD276B1C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4617-5EBF-4AB0-875C-EE6154FC0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B3FA-DCA5-40AF-BF23-79BE527FC3E6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F9A4-C44C-48B2-ABA7-B81F63CFF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101C-1FF2-419A-ADD2-119C68385F44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72A60-EC1B-4B2D-AD33-1341D28B3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60C6-7CC5-4185-B27D-5A7228BC76D5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3C1C-155F-4181-A57A-FA2D5D59A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FB4E0-0B2F-4FD3-9112-29D7A6863129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F8003-C983-42D9-9DC1-A01662571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D81E-7A6F-4CBF-A6B3-E6AAC331F7C8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F3277-DDF3-4FA8-B8DB-51DB1D065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CA57-52BB-4DEA-A72B-3537E2F0A7C2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A588-C282-4048-8D1F-8298F29BF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23D4-B0E2-4B81-9457-22468F29724F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B0D6-E473-4780-8A57-B47AD1DCB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18A6-89C5-4A98-9BDB-48AB9AB68C07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2F15-6587-49CB-A97C-CC48DC6D4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972A-405D-4761-B256-FFD8E6FF4C89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BFD3-7C5D-4DBD-8288-0197494A2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62BB2-D9B2-49AB-9294-DD4FF874A7BF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F1B2-F055-42AE-9275-521867FC0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2C1D45-0A39-430F-BFA1-C1466F1DACD5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BFE94B-B200-4D35-ACBB-4E79E30DA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Титульный 1+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928662" y="642918"/>
            <a:ext cx="4249093" cy="54282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66" y="1643050"/>
            <a:ext cx="8372476" cy="118585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e-BY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Таямніцы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e-BY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Лідскай зямлі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3100" dirty="0" smtClean="0">
                <a:latin typeface="Times New Roman" pitchFamily="18" charset="0"/>
                <a:cs typeface="Times New Roman" pitchFamily="18" charset="0"/>
              </a:rPr>
              <a:t>Дзяржаўная ўстанова адукацыі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3100" dirty="0" smtClean="0">
                <a:latin typeface="Times New Roman" pitchFamily="18" charset="0"/>
                <a:cs typeface="Times New Roman" pitchFamily="18" charset="0"/>
              </a:rPr>
              <a:t>“Сярэдняя школа № 1 г. Ліды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100" spc="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spc="3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spc="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85813" y="5214938"/>
            <a:ext cx="75009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2800" dirty="0">
                <a:latin typeface="Times New Roman" pitchFamily="18" charset="0"/>
                <a:cs typeface="Times New Roman" pitchFamily="18" charset="0"/>
              </a:rPr>
            </a:br>
            <a:r>
              <a:rPr lang="be-BY" sz="2400" spc="300" dirty="0">
                <a:latin typeface="Times New Roman" pitchFamily="18" charset="0"/>
                <a:cs typeface="Times New Roman" pitchFamily="18" charset="0"/>
              </a:rPr>
              <a:t> г. Ліда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400" spc="30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4400" spc="300" dirty="0">
                <a:latin typeface="Calibri" pitchFamily="34" charset="0"/>
                <a:cs typeface="+mn-cs"/>
              </a:rPr>
              <a:t/>
            </a:r>
            <a:br>
              <a:rPr lang="ru-RU" sz="4400" spc="300" dirty="0">
                <a:latin typeface="Calibri" pitchFamily="34" charset="0"/>
                <a:cs typeface="+mn-cs"/>
              </a:rPr>
            </a:br>
            <a:endParaRPr lang="ru-RU" sz="4400" spc="300" dirty="0">
              <a:latin typeface="Calibri" pitchFamily="34" charset="0"/>
              <a:cs typeface="+mn-cs"/>
            </a:endParaRP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4714875" y="3685950"/>
            <a:ext cx="35718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be-BY" u="sng" dirty="0" smtClean="0">
                <a:latin typeface="Times New Roman" pitchFamily="18" charset="0"/>
                <a:cs typeface="Times New Roman" pitchFamily="18" charset="0"/>
              </a:rPr>
              <a:t>Аўтар 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354013">
              <a:defRPr/>
            </a:pP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Шурмей Аляксандра Генадзьеўна, вучаніца 11 “А” класа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54013" indent="-354013">
              <a:defRPr/>
            </a:pPr>
            <a:r>
              <a:rPr lang="be-BY" sz="1600" u="sng" dirty="0" smtClean="0">
                <a:latin typeface="Times New Roman" pitchFamily="18" charset="0"/>
                <a:cs typeface="Times New Roman" pitchFamily="18" charset="0"/>
              </a:rPr>
              <a:t>Кіраўнік </a:t>
            </a:r>
            <a:endParaRPr lang="be-BY" sz="1600" u="sng" dirty="0">
              <a:latin typeface="Times New Roman" pitchFamily="18" charset="0"/>
              <a:cs typeface="Times New Roman" pitchFamily="18" charset="0"/>
            </a:endParaRPr>
          </a:p>
          <a:p>
            <a:pPr marL="354013">
              <a:defRPr/>
            </a:pPr>
            <a:r>
              <a:rPr lang="be-BY" sz="1600" dirty="0">
                <a:latin typeface="Times New Roman" pitchFamily="18" charset="0"/>
                <a:cs typeface="Times New Roman" pitchFamily="18" charset="0"/>
              </a:rPr>
              <a:t>Сурконт Таццяна Мар’янаўна, настаўніца гісторыі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785813" y="1785938"/>
          <a:ext cx="3429000" cy="2457450"/>
        </p:xfrm>
        <a:graphic>
          <a:graphicData uri="http://schemas.openxmlformats.org/presentationml/2006/ole">
            <p:oleObj spid="_x0000_s1026" r:id="rId3" imgW="3426249" imgH="2456901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224" y="785794"/>
            <a:ext cx="735811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e-BY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Анкета-апытальнік </a:t>
            </a:r>
          </a:p>
          <a:p>
            <a:pPr algn="ctr">
              <a:defRPr/>
            </a:pPr>
            <a:r>
              <a:rPr lang="be-BY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“Ці ведаеце вы легенды і паданні?”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Диаграмма 5"/>
          <p:cNvGraphicFramePr>
            <a:graphicFrameLocks/>
          </p:cNvGraphicFramePr>
          <p:nvPr/>
        </p:nvGraphicFramePr>
        <p:xfrm>
          <a:off x="4000500" y="3000375"/>
          <a:ext cx="4314825" cy="2714625"/>
        </p:xfrm>
        <a:graphic>
          <a:graphicData uri="http://schemas.openxmlformats.org/presentationml/2006/ole">
            <p:oleObj spid="_x0000_s1027" r:id="rId4" imgW="4316342" imgH="271905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D:\Мои документы\Конкурсы\Легенды і паданні 2007-08\рисунки\Королевский въезд в замок+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3357562"/>
            <a:ext cx="4331490" cy="265271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ГЛАВА 2. ЛЕГЕНДЫ І ПАДАННІ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3" name="Picture 5" descr="D:\Мои документы\Конкурсы\Легенды і паданні 2007-08\рисунки\Лида уменш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019441"/>
            <a:ext cx="2643206" cy="398132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1000125" y="1357313"/>
            <a:ext cx="7143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4013" algn="just"/>
            <a:r>
              <a:rPr lang="be-BY" b="1" dirty="0">
                <a:latin typeface="Times New Roman" pitchFamily="18" charset="0"/>
                <a:cs typeface="Times New Roman" pitchFamily="18" charset="0"/>
              </a:rPr>
              <a:t>Легенда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– фальклорнае фантастычнае апавяданне, якое выдаецца і ўспрымаецца як верагоднае, хоць яно і не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пацверджана </a:t>
            </a:r>
            <a:r>
              <a:rPr lang="be-BY" dirty="0">
                <a:latin typeface="Times New Roman" pitchFamily="18" charset="0"/>
                <a:cs typeface="Times New Roman" pitchFamily="18" charset="0"/>
              </a:rPr>
              <a:t>якімі-небудзь гістарычнымі матэрыяламі.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Прямоугольник 6"/>
          <p:cNvSpPr>
            <a:spLocks noChangeArrowheads="1"/>
          </p:cNvSpPr>
          <p:nvPr/>
        </p:nvSpPr>
        <p:spPr bwMode="auto">
          <a:xfrm>
            <a:off x="3214688" y="2143125"/>
            <a:ext cx="5000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4013" algn="just"/>
            <a:r>
              <a:rPr lang="be-BY" b="1">
                <a:latin typeface="Times New Roman" pitchFamily="18" charset="0"/>
                <a:cs typeface="Times New Roman" pitchFamily="18" charset="0"/>
              </a:rPr>
              <a:t>Паданне</a:t>
            </a:r>
            <a:r>
              <a:rPr lang="be-BY">
                <a:latin typeface="Times New Roman" pitchFamily="18" charset="0"/>
                <a:cs typeface="Times New Roman" pitchFamily="18" charset="0"/>
              </a:rPr>
              <a:t> –  вуснае  празаічнае народнае апавяданне, у якім ад імя сведкі або ўдзельніка падзей расказваецца пра розныя цікавыя жыццёвыя з’явы, падзеі або пра выдатных людзей, іх учынкі, подзвігі.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357313"/>
            <a:ext cx="4214813" cy="4714875"/>
          </a:xfrm>
        </p:spPr>
        <p:txBody>
          <a:bodyPr/>
          <a:lstStyle/>
          <a:p>
            <a:pPr marL="182563" indent="-182563" algn="ctr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ЛЕГЕНДЫ І ПАДАННІ  ГОРАДА ЛІДЫ </a:t>
            </a:r>
          </a:p>
          <a:p>
            <a:pPr marL="182563" indent="-182563" algn="ctr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(26 твораў)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Пра паходжанне назвы горада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Пра Лідскі замак і яго ваколіцы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Пра гістарычныя падзеі і гістарычных дзеячаў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Пра ўзнікненне і паходжанне назвы рэк, азёраў, крыніц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Пра сацыяльныя адносіны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Заагенічныя легенды і паданні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ctr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be-BY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ctr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ЛЕГЕНДЫ І ПАДАННІ ЛІДСКАГА РАЁНА </a:t>
            </a:r>
          </a:p>
          <a:p>
            <a:pPr marL="182563" indent="-182563" algn="ctr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(43 твора)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Пра паходжанне  і  назвы  вёсак, мясцін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Пра паходжанне і назвы азёраў, рэк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Пра гістарычныя падзеі і гістарычныя асобы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Пра цэрквы,  касцёлы  і іншыя святыні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Пра праявы злых (цёмных) сіл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1400" dirty="0" smtClean="0">
                <a:latin typeface="Times New Roman" pitchFamily="18" charset="0"/>
                <a:cs typeface="Times New Roman" pitchFamily="18" charset="0"/>
              </a:rPr>
              <a:t>Пра сацыяльныя і сямейна-бытавыя адносіны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1438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ГЛАВА 2. ЛЕГЕНДЫ І ПАДАННІ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5" descr="C:\Users\Администратор\Desktop\Таямніцы Лідскай Зямлі\Безимени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477968"/>
            <a:ext cx="3098396" cy="445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Мои документы\Конкурсы\Легенды і паданні 2007-08\рисунки\Лида и нечистик уменш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105032"/>
            <a:ext cx="3214710" cy="485555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987" name="Picture 3" descr="D:\Мои документы\Конкурсы\Легенды і паданні 2007-08\рисунки\титульный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142984"/>
            <a:ext cx="3310587" cy="498226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ГЛАВА 2. ЛЕГЕНДЫ І ПАДАННІ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8572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e-BY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Камень-следавік </a:t>
            </a:r>
            <a:r>
              <a:rPr lang="be-BY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в. Бабры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IMG_34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000240"/>
            <a:ext cx="4254501" cy="31908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Изображение 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4202903" y="1869270"/>
            <a:ext cx="4667284" cy="350046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0" descr="Озеро Велички 2"/>
          <p:cNvPicPr>
            <a:picLocks noChangeArrowheads="1"/>
          </p:cNvPicPr>
          <p:nvPr/>
        </p:nvPicPr>
        <p:blipFill>
          <a:blip r:embed="rId2" cstate="email">
            <a:lum bright="-10000"/>
          </a:blip>
          <a:srcRect l="-484" t="-1000" r="-560" b="-1191"/>
          <a:stretch>
            <a:fillRect/>
          </a:stretch>
        </p:blipFill>
        <p:spPr bwMode="auto">
          <a:xfrm>
            <a:off x="785813" y="1285875"/>
            <a:ext cx="3714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0018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1428736"/>
            <a:ext cx="3857652" cy="289323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4035" name="Picture 3" descr="Фигурка И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3357554" y="2982931"/>
            <a:ext cx="216535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ГЛАВА 2. ЛЕГЕНДЫ І ПАДАННІ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Мои документы\Конкурсы\Легенды і паданні 2007-08\рисунки\Привидение в замк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285860"/>
            <a:ext cx="3214710" cy="47216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ГЛАВА 2. ЛЕГЕНДЫ І ПАДАННІ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2" name="Picture 5" descr="D:\Мои документы\Конкурсы\Легенды і паданні 2007-08\peshekhonov25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0" y="1428750"/>
            <a:ext cx="287972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Каплица в Цвермах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285860"/>
            <a:ext cx="4106490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ГЛАВА 2. ЛЕГЕНДЫ І ПАДАННІ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28688" y="5068888"/>
            <a:ext cx="3500437" cy="7175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e-BY" sz="3000" dirty="0">
                <a:latin typeface="Times New Roman" pitchFamily="18" charset="0"/>
                <a:ea typeface="+mj-ea"/>
                <a:cs typeface="+mj-cs"/>
              </a:rPr>
              <a:t>Капліца ў Цвермах</a:t>
            </a:r>
            <a:endParaRPr lang="ru-RU" sz="3000" dirty="0"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8437" name="Picture 2" descr="IMG_0268+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1428750" y="1450975"/>
            <a:ext cx="2428875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+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34370" y="857232"/>
            <a:ext cx="3394754" cy="50412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Открытка Легенда Ксендзово озеро_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928670"/>
            <a:ext cx="3767282" cy="502744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67" descr="DSCI0120_resize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928662" y="1260477"/>
            <a:ext cx="3571900" cy="266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3795" name="Рисунок 168" descr="DSCI0125_resize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4643438" y="1330912"/>
            <a:ext cx="3571900" cy="266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3796" name="Рисунок 169" descr="DSCI0127_resize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2714612" y="3419767"/>
            <a:ext cx="3643338" cy="27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8572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e-BY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Пазакласныя мерапрыемствы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:\Мои документы\Конкурсы\Легенды і паданні 2007-08\рисунки\Камень в Бобрах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968375" y="928688"/>
            <a:ext cx="34893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Мои документы\Конкурсы\Легенды і паданні 2007-08\рисунки\Две сосны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4857750" y="965200"/>
            <a:ext cx="3286125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2143116"/>
            <a:ext cx="7286676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прадзедаў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спакон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вякоў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засталася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спадчына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Паміж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сваіх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чужакоў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Яна мне ласкай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матчынай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Администратор\Desktop\Безимени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785926"/>
            <a:ext cx="3429024" cy="2475756"/>
          </a:xfrm>
          <a:prstGeom prst="rect">
            <a:avLst/>
          </a:prstGeom>
          <a:noFill/>
        </p:spPr>
      </p:pic>
      <p:pic>
        <p:nvPicPr>
          <p:cNvPr id="25602" name="Picture 2" descr="C:\Users\Администратор\Desktop\Безимени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785926"/>
            <a:ext cx="3317876" cy="2382236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42910" y="747706"/>
            <a:ext cx="7858180" cy="1038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</a:pPr>
            <a:r>
              <a:rPr lang="be-BY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Вэб-сайт “Легенды і паданні Лідчыны”</a:t>
            </a:r>
            <a:endParaRPr lang="be-BY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C:\Users\Администратор\Desktop\К сайту Легенды и паданни\Безимени-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3643315"/>
            <a:ext cx="3538529" cy="2457418"/>
          </a:xfrm>
          <a:prstGeom prst="rect">
            <a:avLst/>
          </a:prstGeom>
          <a:noFill/>
        </p:spPr>
      </p:pic>
      <p:pic>
        <p:nvPicPr>
          <p:cNvPr id="33795" name="Picture 3" descr="C:\Users\Администратор\Desktop\К сайту Легенды и паданни\Безимени-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6" y="3571876"/>
            <a:ext cx="3047994" cy="252264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1357298"/>
            <a:ext cx="7429552" cy="307777"/>
          </a:xfrm>
          <a:prstGeom prst="rect">
            <a:avLst/>
          </a:prstGeom>
          <a:solidFill>
            <a:srgbClr val="FFCCCC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http://lida-sch1.ehost.by/index.php?option=com_content&amp;view=article&amp;id=445&amp;Itemid=539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8572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e-BY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Нашы планы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1508" name="Picture 6" descr="D:\Мои документы\Конкурсы\Легенды і паданні 2007-08\рисунки\per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38" y="4786313"/>
            <a:ext cx="1238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857250" y="1214422"/>
            <a:ext cx="7358063" cy="4786331"/>
          </a:xfrm>
        </p:spPr>
        <p:txBody>
          <a:bodyPr/>
          <a:lstStyle/>
          <a:p>
            <a:pPr marL="0" indent="3603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Стварыць аўдыякнігу “Таямніцы лідскай зямлі”;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На старонках “Лідскай газеты” ўвесці рубрыку “Легенды і паданні Лідчыны”;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Арганізаваць цыкл перадач на Лідскім тэлебачанні;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2600" smtClean="0">
                <a:latin typeface="Times New Roman" pitchFamily="18" charset="0"/>
                <a:cs typeface="Times New Roman" pitchFamily="18" charset="0"/>
              </a:rPr>
              <a:t>Размясціць банеры </a:t>
            </a: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на вуліцах горада;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Падтрымліваць сувязь з турыстычнымі агенцтвамі;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be-BY" sz="2600" dirty="0" smtClean="0">
                <a:latin typeface="Times New Roman" pitchFamily="18" charset="0"/>
                <a:cs typeface="Times New Roman" pitchFamily="18" charset="0"/>
              </a:rPr>
              <a:t>Праводзіць конкурсы, віктарыны і г.д.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472" y="27146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be-BY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Дзякую </a:t>
            </a:r>
            <a:r>
              <a:rPr lang="be-BY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 ўвагу!</a:t>
            </a:r>
            <a:r>
              <a:rPr lang="ru-RU" sz="60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3555" name="Picture 2" descr="D:\Мои документы\Конкурсы\Легенды і паданні 2007-08\рисунки\images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25" y="3643313"/>
            <a:ext cx="2019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7358114" cy="5000660"/>
          </a:xfrm>
        </p:spPr>
        <p:txBody>
          <a:bodyPr rtlCol="0">
            <a:normAutofit fontScale="77500" lnSpcReduction="20000"/>
          </a:bodyPr>
          <a:lstStyle/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e-BY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Мэта: </a:t>
            </a:r>
            <a:r>
              <a:rPr lang="be-BY" sz="3300" dirty="0" smtClean="0">
                <a:latin typeface="Times New Roman" pitchFamily="18" charset="0"/>
                <a:cs typeface="Times New Roman" pitchFamily="18" charset="0"/>
              </a:rPr>
              <a:t>збор і сістэматызацыя легендаў і паданняў лідскай зямлі.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e-BY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Задачы:</a:t>
            </a:r>
            <a:endParaRPr lang="ru-RU" sz="33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e-BY" sz="3300" dirty="0" smtClean="0">
                <a:latin typeface="Times New Roman" pitchFamily="18" charset="0"/>
                <a:cs typeface="Times New Roman" pitchFamily="18" charset="0"/>
              </a:rPr>
              <a:t>арганізаваць пошук і запіс легендаў і паданняў, выкарыстоўваючы розныя крыніцы;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e-BY" sz="3300" dirty="0" smtClean="0">
                <a:latin typeface="Times New Roman" pitchFamily="18" charset="0"/>
                <a:cs typeface="Times New Roman" pitchFamily="18" charset="0"/>
              </a:rPr>
              <a:t>вызначыць тэматыку легенд і паданняў Лідчыны і сістэматызаваць іх па зместу;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e-BY" sz="3300" dirty="0" smtClean="0">
                <a:latin typeface="Times New Roman" pitchFamily="18" charset="0"/>
                <a:cs typeface="Times New Roman" pitchFamily="18" charset="0"/>
              </a:rPr>
              <a:t>садзейнічаць выхаванню любові і павагі да нацыянальнай спадчыны роднага краю;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e-BY" sz="3300" dirty="0" smtClean="0">
                <a:latin typeface="Times New Roman" pitchFamily="18" charset="0"/>
                <a:cs typeface="Times New Roman" pitchFamily="18" charset="0"/>
              </a:rPr>
              <a:t>садзейнічаць папулярызацыі самабытнай нематэрыяльнай культурнай спадчыны лідскай зямлі сярод маладога пакалення.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email"/>
          <a:srcRect t="20140"/>
          <a:stretch>
            <a:fillRect/>
          </a:stretch>
        </p:blipFill>
        <p:spPr bwMode="auto">
          <a:xfrm>
            <a:off x="925513" y="1071563"/>
            <a:ext cx="24320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Крыніцы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3286125"/>
            <a:ext cx="17907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0" y="1714500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76114">
            <a:off x="4887913" y="3282950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38" y="2286000"/>
            <a:ext cx="25717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443607">
            <a:off x="3044825" y="3319463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C:\Users\Администратор\Desktop\Таямніцы Лідскай Зямлі\Безимени-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375" y="1004888"/>
            <a:ext cx="15716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375" y="3500438"/>
            <a:ext cx="1643063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Крыніцы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428750"/>
            <a:ext cx="7429500" cy="4857750"/>
          </a:xfrm>
        </p:spPr>
        <p:txBody>
          <a:bodyPr rtlCol="0">
            <a:normAutofit fontScale="55000" lnSpcReduction="20000"/>
          </a:bodyPr>
          <a:lstStyle/>
          <a:p>
            <a:pPr marL="0" indent="3603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Гродзеншчына: Назвы населеных пунктаў паводле легендаў і паданняў. - Мн.: Беларусь, 1999.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Крачковский, Ю.Ф. Быт западно-русского селянина. -  М., 1874.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Легенды і паданні. [Склад. М.Я.Грынблат і А.І.Гурскі]. –– Мн.: Бел. навука, 2005. – 552 с.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Памяць: Ліда. Лідскі раён: Гіст.-дак. хронікі гарадоў і раёнаў Беларусі. Мн.: Беларусь, 2004.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Традыцыйная мастацкая культура беларусаў. У 6 т. Т. 3. Гродзенскае Панямонне.  – Мн.: Вышэйшая школа, 2006.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Черепица, В.Н. Очерки истории Православной Церкви на Гродненщине (с древнейших времён до наших дней). Монография: часть  II. – Гродно: ГрГУ, 1995.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Шаўчэнка, М.Б. “Пляснуўся з неба Цмок…”// Онікс, 2010.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9018"/>
            <a:ext cx="8229600" cy="79690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Сустрэчы з цікавымі людзьмі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Рисунок 22" descr="Кулеш 1+ум"/>
          <p:cNvPicPr>
            <a:picLocks noChangeArrowheads="1"/>
          </p:cNvPicPr>
          <p:nvPr/>
        </p:nvPicPr>
        <p:blipFill>
          <a:blip r:embed="rId2" cstate="email"/>
          <a:srcRect t="-211" r="-31" b="-398"/>
          <a:stretch>
            <a:fillRect/>
          </a:stretch>
        </p:blipFill>
        <p:spPr bwMode="auto">
          <a:xfrm>
            <a:off x="785813" y="1357313"/>
            <a:ext cx="3857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928688" y="4214813"/>
            <a:ext cx="3357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e-BY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Сустрэча з Куляшом </a:t>
            </a:r>
          </a:p>
          <a:p>
            <a:pPr algn="ctr"/>
            <a:r>
              <a:rPr lang="be-BY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Анатолем Фёдаравічам, </a:t>
            </a:r>
          </a:p>
          <a:p>
            <a:pPr algn="ctr"/>
            <a:r>
              <a:rPr lang="be-BY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мясцовым краязнаўцам</a:t>
            </a:r>
            <a:endParaRPr lang="be-BY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4214813" y="5149850"/>
            <a:ext cx="4214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Сустрэча з Вадэйка Марыяй  Пятроўнай (1936 г.н.) з в.Рулевічы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8198" name="Рисунок 19" descr="Бабушка Вольгі"/>
          <p:cNvPicPr>
            <a:picLocks noChangeArrowheads="1"/>
          </p:cNvPicPr>
          <p:nvPr/>
        </p:nvPicPr>
        <p:blipFill>
          <a:blip r:embed="rId3" cstate="email"/>
          <a:srcRect t="-212" r="-63" b="-464"/>
          <a:stretch>
            <a:fillRect/>
          </a:stretch>
        </p:blipFill>
        <p:spPr bwMode="auto">
          <a:xfrm>
            <a:off x="4143375" y="2214563"/>
            <a:ext cx="41433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Структура работы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Прямоугольник 6"/>
          <p:cNvSpPr>
            <a:spLocks noChangeArrowheads="1"/>
          </p:cNvSpPr>
          <p:nvPr/>
        </p:nvSpPr>
        <p:spPr bwMode="auto">
          <a:xfrm>
            <a:off x="857250" y="1285875"/>
            <a:ext cx="74295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/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ГЛАВА 1.  ДАСЛЕДВАННЕ І ВЫВУЧЭННЕ ЛЕГЕНД І ПАДАННЯЎ ЛІДЧЫНЫ НА РОЗНЫХ ГІСТАРЫЧНЫХ ЭТАПАХ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Даследванне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твораў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народнага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эпасу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тэрыторыі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Лідскага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раёна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1.2. Легенды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паданні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свядомасці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сучасных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школьнікаў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ГЛАВА 2. ЛЕГЕНДЫ ПАДАННІ	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Агульныя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звесткі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легенд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паданняў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ідскай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зямлі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857232"/>
            <a:ext cx="7429552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1.  ДАСЛЕДВАННЕ І ВЫВУЧЭННЕ ЛЕГЕНД І ПАДАННЯЎ ЛІДЧЫНЫ НА РОЗНЫХ ГІСТАРЫЧНЫХ ЭТАПАХ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191113"/>
            <a:ext cx="2276771" cy="30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1500188" y="5429250"/>
            <a:ext cx="192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e-BY">
                <a:latin typeface="Times New Roman" pitchFamily="18" charset="0"/>
                <a:cs typeface="Times New Roman" pitchFamily="18" charset="0"/>
              </a:rPr>
              <a:t>Крачкоўскі  Ю.Ф.</a:t>
            </a:r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75" y="2428875"/>
            <a:ext cx="2006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3643313" y="5416550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>
                <a:latin typeface="Times New Roman" pitchFamily="18" charset="0"/>
                <a:cs typeface="Times New Roman" pitchFamily="18" charset="0"/>
              </a:rPr>
              <a:t>Вандалін Шукевіч</a:t>
            </a:r>
            <a:endParaRPr lang="ru-RU"/>
          </a:p>
        </p:txBody>
      </p:sp>
      <p:pic>
        <p:nvPicPr>
          <p:cNvPr id="10247" name="Picture 6" descr="D:\Мои документы\Конкурсы\Легенды і паданні 2007-08\рисунки\Безимени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2357438"/>
            <a:ext cx="21844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785794"/>
            <a:ext cx="735811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e-BY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Анкета-апытальнік </a:t>
            </a:r>
          </a:p>
          <a:p>
            <a:pPr algn="ctr">
              <a:defRPr/>
            </a:pPr>
            <a:r>
              <a:rPr lang="be-BY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“Ці ведаеце вы легенды і паданні?”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643313" y="2500313"/>
            <a:ext cx="4786312" cy="2214562"/>
          </a:xfrm>
        </p:spPr>
        <p:txBody>
          <a:bodyPr/>
          <a:lstStyle/>
          <a:p>
            <a:pPr marL="0" indent="539750" algn="ctr" eaLnBrk="1" hangingPunct="1">
              <a:buFont typeface="Arial" charset="0"/>
              <a:buNone/>
              <a:defRPr/>
            </a:pP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Рэспандэнты - 314 вучняў </a:t>
            </a:r>
          </a:p>
          <a:p>
            <a:pPr marL="0" indent="539750" algn="ctr" eaLnBrk="1" hangingPunct="1">
              <a:buFont typeface="Arial" charset="0"/>
              <a:buNone/>
              <a:defRPr/>
            </a:pP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5-11 класаў, </a:t>
            </a:r>
          </a:p>
          <a:p>
            <a:pPr marL="0" indent="539750" algn="ctr" eaLnBrk="1" hangingPunct="1">
              <a:buFont typeface="Arial" charset="0"/>
              <a:buNone/>
              <a:defRPr/>
            </a:pP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з іх -152 дзяўчынкі, </a:t>
            </a:r>
          </a:p>
          <a:p>
            <a:pPr marL="0" indent="539750" algn="ctr" eaLnBrk="1" hangingPunct="1">
              <a:buFont typeface="Arial" charset="0"/>
              <a:buNone/>
              <a:defRPr/>
            </a:pP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162 хлопчыкі.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11268" name="Рисунок 5" descr="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643063"/>
            <a:ext cx="3000375" cy="423068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780</TotalTime>
  <Words>589</Words>
  <Application>Microsoft Office PowerPoint</Application>
  <PresentationFormat>Экран (4:3)</PresentationFormat>
  <Paragraphs>88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Лист Microsoft Office Excel 97-2003</vt:lpstr>
      <vt:lpstr> Дзяржаўная ўстанова адукацыі “Сярэдняя школа № 1 г. Ліды” </vt:lpstr>
      <vt:lpstr>Слайд 2</vt:lpstr>
      <vt:lpstr>Слайд 3</vt:lpstr>
      <vt:lpstr>Крыніцы</vt:lpstr>
      <vt:lpstr>Крыніцы</vt:lpstr>
      <vt:lpstr>Сустрэчы з цікавымі людзьмі </vt:lpstr>
      <vt:lpstr>Структура работы</vt:lpstr>
      <vt:lpstr>Слайд 8</vt:lpstr>
      <vt:lpstr>Слайд 9</vt:lpstr>
      <vt:lpstr>Слайд 10</vt:lpstr>
      <vt:lpstr>ГЛАВА 2. ЛЕГЕНДЫ І ПАДАННІ </vt:lpstr>
      <vt:lpstr>ГЛАВА 2. ЛЕГЕНДЫ І ПАДАННІ </vt:lpstr>
      <vt:lpstr>ГЛАВА 2. ЛЕГЕНДЫ І ПАДАННІ </vt:lpstr>
      <vt:lpstr>Слайд 14</vt:lpstr>
      <vt:lpstr>ГЛАВА 2. ЛЕГЕНДЫ І ПАДАННІ </vt:lpstr>
      <vt:lpstr>ГЛАВА 2. ЛЕГЕНДЫ І ПАДАННІ </vt:lpstr>
      <vt:lpstr>ГЛАВА 2. ЛЕГЕНДЫ І ПАДАННІ 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Lida-sch1</cp:lastModifiedBy>
  <cp:revision>92</cp:revision>
  <dcterms:created xsi:type="dcterms:W3CDTF">2012-11-11T07:54:12Z</dcterms:created>
  <dcterms:modified xsi:type="dcterms:W3CDTF">2014-06-06T13:53:06Z</dcterms:modified>
</cp:coreProperties>
</file>